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[Last quarter]</c:v>
                </c:pt>
              </c:strCache>
            </c:strRef>
          </c:tx>
          <c:spPr>
            <a:solidFill>
              <a:srgbClr val="2D6A4F"/>
            </a:solidFill>
          </c:spPr>
          <c:cat>
            <c:strRef>
              <c:f>Sheet1!$A$2:$A$4</c:f>
              <c:strCache>
                <c:ptCount val="3"/>
                <c:pt idx="0">
                  <c:v>[Channel A]</c:v>
                </c:pt>
                <c:pt idx="1">
                  <c:v>[Channel B]</c:v>
                </c:pt>
                <c:pt idx="2">
                  <c:v>[Channel C]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[This quarter]</c:v>
                </c:pt>
              </c:strCache>
            </c:strRef>
          </c:tx>
          <c:spPr>
            <a:solidFill>
              <a:srgbClr val="D68C45"/>
            </a:solidFill>
          </c:spPr>
          <c:cat>
            <c:strRef>
              <c:f>Sheet1!$A$2:$A$4</c:f>
              <c:strCache>
                <c:ptCount val="3"/>
                <c:pt idx="0">
                  <c:v>[Channel A]</c:v>
                </c:pt>
                <c:pt idx="1">
                  <c:v>[Channel B]</c:v>
                </c:pt>
                <c:pt idx="2">
                  <c:v>[Channel C]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</c:ser>
        <c:dLbls>
          <c:numFmt formatCode="General" sourceLinked="0"/>
          <c:txPr>
            <a:bodyPr/>
            <a:lstStyle/>
            <a:p>
              <a:pPr>
                <a:defRPr sz="1300">
                  <a:solidFill>
                    <a:srgbClr val="1F2A1F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0D0D0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A1F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[Metric]</c:v>
                </c:pt>
              </c:strCache>
            </c:strRef>
          </c:tx>
          <c:spPr>
            <a:ln w="38100">
              <a:solidFill>
                <a:srgbClr val="2D6A4F"/>
              </a:solidFill>
            </a:ln>
          </c:spPr>
          <c:marker>
            <c:spPr>
              <a:solidFill>
                <a:srgbClr val="2D6A4F"/>
              </a:solidFill>
              <a:ln>
                <a:solidFill>
                  <a:srgbClr val="2D6A4F"/>
                </a:solidFill>
              </a:ln>
            </c:spPr>
          </c:marker>
          <c:cat>
            <c:strRef>
              <c:f>Sheet1!$A$2:$A$4</c:f>
              <c:strCache>
                <c:ptCount val="3"/>
                <c:pt idx="0">
                  <c:v>[Month 1]</c:v>
                </c:pt>
                <c:pt idx="1">
                  <c:v>[Month 2]</c:v>
                </c:pt>
                <c:pt idx="2">
                  <c:v>[Month 3]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7</c:v>
                </c:pt>
              </c:numCache>
            </c:numRef>
          </c:val>
          <c:smooth val="0"/>
        </c:ser>
        <c:dLbls>
          <c:numFmt formatCode="General" sourceLinked="0"/>
          <c:txPr>
            <a:bodyPr/>
            <a:lstStyle/>
            <a:p>
              <a:pPr>
                <a:defRPr sz="1300">
                  <a:solidFill>
                    <a:srgbClr val="1F2A1F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0D0D0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in val="0.0"/>
        </c:scaling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400">
          <a:solidFill>
            <a:srgbClr val="1F2A1F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3A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D68C4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320040" y="0"/>
            <a:ext cx="109728" cy="6858000"/>
          </a:xfrm>
          <a:prstGeom prst="rect">
            <a:avLst/>
          </a:prstGeom>
          <a:solidFill>
            <a:srgbClr val="2D6A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1097280" y="1828800"/>
            <a:ext cx="9875520" cy="210312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rgbClr val="FBFAF6"/>
                </a:solidFill>
                <a:latin typeface="Calibri"/>
              </a:rPr>
              <a:t>[Quarter] Business Review</a:t>
            </a:r>
          </a:p>
        </p:txBody>
      </p:sp>
      <p:sp>
        <p:nvSpPr>
          <p:cNvPr id="5" name="Subtitle"/>
          <p:cNvSpPr txBox="1"/>
          <p:nvPr/>
        </p:nvSpPr>
        <p:spPr>
          <a:xfrm>
            <a:off x="1097280" y="4069080"/>
            <a:ext cx="9601200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400" b="0" i="0">
                <a:solidFill>
                  <a:srgbClr val="FBFAF6"/>
                </a:solidFill>
                <a:latin typeface="Calibri"/>
              </a:rPr>
              <a:t>[Company]  ·  [Months covered]</a:t>
            </a:r>
          </a:p>
        </p:txBody>
      </p:sp>
      <p:sp>
        <p:nvSpPr>
          <p:cNvPr id="6" name="Byline"/>
          <p:cNvSpPr txBox="1"/>
          <p:nvPr/>
        </p:nvSpPr>
        <p:spPr>
          <a:xfrm>
            <a:off x="1097280" y="5669280"/>
            <a:ext cx="9601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FBFAF6"/>
                </a:solidFill>
                <a:latin typeface="Calibri"/>
              </a:rPr>
              <a:t>[Meeting]  ·  [Date]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D6A4F"/>
                </a:solidFill>
                <a:latin typeface="Calibri"/>
              </a:rPr>
              <a:t>AT A GLANCE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2D6A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F2A1F"/>
                </a:solidFill>
                <a:latin typeface="Calibri"/>
              </a:rPr>
              <a:t>[The quarter in one sentence]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212848"/>
            <a:ext cx="64008" cy="2377440"/>
          </a:xfrm>
          <a:prstGeom prst="rect">
            <a:avLst/>
          </a:prstGeom>
          <a:solidFill>
            <a:srgbClr val="2D6A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Metric value"/>
          <p:cNvSpPr txBox="1"/>
          <p:nvPr/>
        </p:nvSpPr>
        <p:spPr>
          <a:xfrm>
            <a:off x="914400" y="2212848"/>
            <a:ext cx="2155698" cy="118872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5400" b="1" i="0">
                <a:solidFill>
                  <a:srgbClr val="1F2A1F"/>
                </a:solidFill>
                <a:latin typeface="Calibri"/>
              </a:rPr>
              <a:t>[#]</a:t>
            </a:r>
          </a:p>
        </p:txBody>
      </p:sp>
      <p:sp>
        <p:nvSpPr>
          <p:cNvPr id="7" name="Metric label"/>
          <p:cNvSpPr txBox="1"/>
          <p:nvPr/>
        </p:nvSpPr>
        <p:spPr>
          <a:xfrm>
            <a:off x="914400" y="3447288"/>
            <a:ext cx="2155698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F2A1F"/>
                </a:solidFill>
                <a:latin typeface="Calibri"/>
              </a:rPr>
              <a:t>Revenue</a:t>
            </a:r>
          </a:p>
        </p:txBody>
      </p:sp>
      <p:sp>
        <p:nvSpPr>
          <p:cNvPr id="8" name="Metric detail"/>
          <p:cNvSpPr txBox="1"/>
          <p:nvPr/>
        </p:nvSpPr>
        <p:spPr>
          <a:xfrm>
            <a:off x="914400" y="3904487"/>
            <a:ext cx="2155698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5E6B5E"/>
                </a:solidFill>
                <a:latin typeface="Calibri"/>
              </a:rPr>
              <a:t>[vs last quarter]</a:t>
            </a:r>
          </a:p>
        </p:txBody>
      </p:sp>
      <p:sp>
        <p:nvSpPr>
          <p:cNvPr id="9" name="Rectangle 8"/>
          <p:cNvSpPr/>
          <p:nvPr/>
        </p:nvSpPr>
        <p:spPr>
          <a:xfrm>
            <a:off x="3435857" y="2212848"/>
            <a:ext cx="64008" cy="2377440"/>
          </a:xfrm>
          <a:prstGeom prst="rect">
            <a:avLst/>
          </a:prstGeom>
          <a:solidFill>
            <a:srgbClr val="D68C4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Metric value"/>
          <p:cNvSpPr txBox="1"/>
          <p:nvPr/>
        </p:nvSpPr>
        <p:spPr>
          <a:xfrm>
            <a:off x="3710177" y="2212848"/>
            <a:ext cx="2155698" cy="118872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5400" b="1" i="0">
                <a:solidFill>
                  <a:srgbClr val="1F2A1F"/>
                </a:solidFill>
                <a:latin typeface="Calibri"/>
              </a:rPr>
              <a:t>[#]</a:t>
            </a:r>
          </a:p>
        </p:txBody>
      </p:sp>
      <p:sp>
        <p:nvSpPr>
          <p:cNvPr id="11" name="Metric label"/>
          <p:cNvSpPr txBox="1"/>
          <p:nvPr/>
        </p:nvSpPr>
        <p:spPr>
          <a:xfrm>
            <a:off x="3710177" y="3447288"/>
            <a:ext cx="2155698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F2A1F"/>
                </a:solidFill>
                <a:latin typeface="Calibri"/>
              </a:rPr>
              <a:t>Gross margin</a:t>
            </a:r>
          </a:p>
        </p:txBody>
      </p:sp>
      <p:sp>
        <p:nvSpPr>
          <p:cNvPr id="12" name="Metric detail"/>
          <p:cNvSpPr txBox="1"/>
          <p:nvPr/>
        </p:nvSpPr>
        <p:spPr>
          <a:xfrm>
            <a:off x="3710177" y="3904487"/>
            <a:ext cx="2155698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5E6B5E"/>
                </a:solidFill>
                <a:latin typeface="Calibri"/>
              </a:rPr>
              <a:t>[vs last quarter]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31636" y="2212848"/>
            <a:ext cx="64008" cy="2377440"/>
          </a:xfrm>
          <a:prstGeom prst="rect">
            <a:avLst/>
          </a:prstGeom>
          <a:solidFill>
            <a:srgbClr val="95B8A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Metric value"/>
          <p:cNvSpPr txBox="1"/>
          <p:nvPr/>
        </p:nvSpPr>
        <p:spPr>
          <a:xfrm>
            <a:off x="6505955" y="2212848"/>
            <a:ext cx="2155698" cy="118872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5400" b="1" i="0">
                <a:solidFill>
                  <a:srgbClr val="1F2A1F"/>
                </a:solidFill>
                <a:latin typeface="Calibri"/>
              </a:rPr>
              <a:t>[#]</a:t>
            </a:r>
          </a:p>
        </p:txBody>
      </p:sp>
      <p:sp>
        <p:nvSpPr>
          <p:cNvPr id="15" name="Metric label"/>
          <p:cNvSpPr txBox="1"/>
          <p:nvPr/>
        </p:nvSpPr>
        <p:spPr>
          <a:xfrm>
            <a:off x="6505955" y="3447288"/>
            <a:ext cx="2155698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F2A1F"/>
                </a:solidFill>
                <a:latin typeface="Calibri"/>
              </a:rPr>
              <a:t>[Key metric]</a:t>
            </a:r>
          </a:p>
        </p:txBody>
      </p:sp>
      <p:sp>
        <p:nvSpPr>
          <p:cNvPr id="16" name="Metric detail"/>
          <p:cNvSpPr txBox="1"/>
          <p:nvPr/>
        </p:nvSpPr>
        <p:spPr>
          <a:xfrm>
            <a:off x="6505955" y="3904487"/>
            <a:ext cx="2155698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5E6B5E"/>
                </a:solidFill>
                <a:latin typeface="Calibri"/>
              </a:rPr>
              <a:t>[vs last quarter]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027413" y="2212848"/>
            <a:ext cx="64008" cy="2377440"/>
          </a:xfrm>
          <a:prstGeom prst="rect">
            <a:avLst/>
          </a:prstGeom>
          <a:solidFill>
            <a:srgbClr val="5E6B5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8" name="Metric value"/>
          <p:cNvSpPr txBox="1"/>
          <p:nvPr/>
        </p:nvSpPr>
        <p:spPr>
          <a:xfrm>
            <a:off x="9301734" y="2212848"/>
            <a:ext cx="2155698" cy="118872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5400" b="1" i="0">
                <a:solidFill>
                  <a:srgbClr val="1F2A1F"/>
                </a:solidFill>
                <a:latin typeface="Calibri"/>
              </a:rPr>
              <a:t>[#]</a:t>
            </a:r>
          </a:p>
        </p:txBody>
      </p:sp>
      <p:sp>
        <p:nvSpPr>
          <p:cNvPr id="19" name="Metric label"/>
          <p:cNvSpPr txBox="1"/>
          <p:nvPr/>
        </p:nvSpPr>
        <p:spPr>
          <a:xfrm>
            <a:off x="9301734" y="3447288"/>
            <a:ext cx="2155698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F2A1F"/>
                </a:solidFill>
                <a:latin typeface="Calibri"/>
              </a:rPr>
              <a:t>[Key metric]</a:t>
            </a:r>
          </a:p>
        </p:txBody>
      </p:sp>
      <p:sp>
        <p:nvSpPr>
          <p:cNvPr id="20" name="Metric detail"/>
          <p:cNvSpPr txBox="1"/>
          <p:nvPr/>
        </p:nvSpPr>
        <p:spPr>
          <a:xfrm>
            <a:off x="9301734" y="3904487"/>
            <a:ext cx="2155698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5E6B5E"/>
                </a:solidFill>
                <a:latin typeface="Calibri"/>
              </a:rPr>
              <a:t>[vs last quarter]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5257800"/>
            <a:ext cx="10908792" cy="822960"/>
          </a:xfrm>
          <a:prstGeom prst="rect">
            <a:avLst/>
          </a:prstGeom>
          <a:solidFill>
            <a:srgbClr val="EFF1E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akeaway"/>
          <p:cNvSpPr txBox="1"/>
          <p:nvPr/>
        </p:nvSpPr>
        <p:spPr>
          <a:xfrm>
            <a:off x="914400" y="5257800"/>
            <a:ext cx="10424160" cy="8229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1900" b="0" i="0">
                <a:solidFill>
                  <a:srgbClr val="1F2A1F"/>
                </a:solidFill>
                <a:latin typeface="Calibri"/>
              </a:rPr>
              <a:t>[What the board should take away]</a:t>
            </a:r>
          </a:p>
        </p:txBody>
      </p:sp>
      <p:sp>
        <p:nvSpPr>
          <p:cNvPr id="23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24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D6A4F"/>
                </a:solidFill>
                <a:latin typeface="Calibri"/>
              </a:rPr>
              <a:t>REVENUE BY CHANNEL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2D6A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F2A1F"/>
                </a:solidFill>
                <a:latin typeface="Calibri"/>
              </a:rPr>
              <a:t>[Headline about the channel mix]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2029968"/>
          <a:ext cx="7315200" cy="4096511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275320" y="2029968"/>
            <a:ext cx="3273552" cy="3913632"/>
          </a:xfrm>
          <a:prstGeom prst="rect">
            <a:avLst/>
          </a:prstGeom>
          <a:solidFill>
            <a:srgbClr val="EFF1E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Takeaway label"/>
          <p:cNvSpPr txBox="1"/>
          <p:nvPr/>
        </p:nvSpPr>
        <p:spPr>
          <a:xfrm>
            <a:off x="8503920" y="2258568"/>
            <a:ext cx="28346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D6A4F"/>
                </a:solidFill>
                <a:latin typeface="Calibri"/>
              </a:rPr>
              <a:t>GROWTH</a:t>
            </a:r>
          </a:p>
        </p:txBody>
      </p:sp>
      <p:sp>
        <p:nvSpPr>
          <p:cNvPr id="8" name="Takeaway"/>
          <p:cNvSpPr txBox="1"/>
          <p:nvPr/>
        </p:nvSpPr>
        <p:spPr>
          <a:xfrm>
            <a:off x="8503920" y="2715768"/>
            <a:ext cx="2834640" cy="2953511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900" b="0" i="0">
                <a:solidFill>
                  <a:srgbClr val="1F2A1F"/>
                </a:solidFill>
                <a:latin typeface="Calibri"/>
              </a:rPr>
              <a:t>[Growth by channel]</a:t>
            </a:r>
          </a:p>
        </p:txBody>
      </p:sp>
      <p:sp>
        <p:nvSpPr>
          <p:cNvPr id="9" name="Chart source"/>
          <p:cNvSpPr txBox="1"/>
          <p:nvPr/>
        </p:nvSpPr>
        <p:spPr>
          <a:xfrm>
            <a:off x="640080" y="612648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[Example data: replace with your own numbers]</a:t>
            </a:r>
          </a:p>
        </p:txBody>
      </p:sp>
      <p:sp>
        <p:nvSpPr>
          <p:cNvPr id="10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11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D6A4F"/>
                </a:solidFill>
                <a:latin typeface="Calibri"/>
              </a:rPr>
              <a:t>MONTHLY TREND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2D6A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F2A1F"/>
                </a:solidFill>
                <a:latin typeface="Calibri"/>
              </a:rPr>
              <a:t>[Headline about the trend]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2029968"/>
          <a:ext cx="7315200" cy="4096511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275320" y="2029968"/>
            <a:ext cx="3273552" cy="3913632"/>
          </a:xfrm>
          <a:prstGeom prst="rect">
            <a:avLst/>
          </a:prstGeom>
          <a:solidFill>
            <a:srgbClr val="EFF1E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Takeaway label"/>
          <p:cNvSpPr txBox="1"/>
          <p:nvPr/>
        </p:nvSpPr>
        <p:spPr>
          <a:xfrm>
            <a:off x="8503920" y="2258568"/>
            <a:ext cx="28346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D6A4F"/>
                </a:solidFill>
                <a:latin typeface="Calibri"/>
              </a:rPr>
              <a:t>NOTE</a:t>
            </a:r>
          </a:p>
        </p:txBody>
      </p:sp>
      <p:sp>
        <p:nvSpPr>
          <p:cNvPr id="8" name="Takeaway"/>
          <p:cNvSpPr txBox="1"/>
          <p:nvPr/>
        </p:nvSpPr>
        <p:spPr>
          <a:xfrm>
            <a:off x="8503920" y="2715768"/>
            <a:ext cx="2834640" cy="2953511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900" b="0" i="0">
                <a:solidFill>
                  <a:srgbClr val="1F2A1F"/>
                </a:solidFill>
                <a:latin typeface="Calibri"/>
              </a:rPr>
              <a:t>[What changed, and why]</a:t>
            </a:r>
          </a:p>
        </p:txBody>
      </p:sp>
      <p:sp>
        <p:nvSpPr>
          <p:cNvPr id="9" name="Chart source"/>
          <p:cNvSpPr txBox="1"/>
          <p:nvPr/>
        </p:nvSpPr>
        <p:spPr>
          <a:xfrm>
            <a:off x="640080" y="612648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[Example data]</a:t>
            </a:r>
          </a:p>
        </p:txBody>
      </p:sp>
      <p:sp>
        <p:nvSpPr>
          <p:cNvPr id="10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11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D6A4F"/>
                </a:solidFill>
                <a:latin typeface="Calibri"/>
              </a:rPr>
              <a:t>WINS AND MISSES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2D6A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F2A1F"/>
                </a:solidFill>
                <a:latin typeface="Calibri"/>
              </a:rPr>
              <a:t>What went well, and what didn't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029968"/>
            <a:ext cx="5321808" cy="2560320"/>
          </a:xfrm>
          <a:prstGeom prst="rect">
            <a:avLst/>
          </a:prstGeom>
          <a:solidFill>
            <a:srgbClr val="EFF1E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Column heading"/>
          <p:cNvSpPr txBox="1"/>
          <p:nvPr/>
        </p:nvSpPr>
        <p:spPr>
          <a:xfrm>
            <a:off x="960119" y="2212848"/>
            <a:ext cx="4681728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400" b="1" i="0">
                <a:solidFill>
                  <a:srgbClr val="2D6A4F"/>
                </a:solidFill>
                <a:latin typeface="Calibri"/>
              </a:rPr>
              <a:t>Wins</a:t>
            </a:r>
          </a:p>
        </p:txBody>
      </p:sp>
      <p:sp>
        <p:nvSpPr>
          <p:cNvPr id="7" name="Column bullets"/>
          <p:cNvSpPr txBox="1"/>
          <p:nvPr/>
        </p:nvSpPr>
        <p:spPr>
          <a:xfrm>
            <a:off x="914400" y="2852928"/>
            <a:ext cx="4773168" cy="1600199"/>
          </a:xfrm>
          <a:prstGeom prst="rect">
            <a:avLst/>
          </a:prstGeom>
          <a:noFill/>
        </p:spPr>
        <p:txBody>
          <a:bodyPr wrap="square" lIns="45720" rIns="45720" tIns="18288">
            <a:noAutofit/>
          </a:bodyPr>
          <a:lstStyle/>
          <a:p>
            <a:pPr marL="292608" indent="-292608">
              <a:lnSpc>
                <a:spcPct val="112000"/>
              </a:lnSpc>
              <a:buClr>
                <a:srgbClr val="2D6A4F"/>
              </a:buClr>
              <a:buSzPct val="100000"/>
              <a:buFont typeface="Arial"/>
              <a:buChar char="•"/>
            </a:pPr>
            <a:r>
              <a:rPr sz="1900">
                <a:solidFill>
                  <a:srgbClr val="1F2A1F"/>
                </a:solidFill>
                <a:latin typeface="Calibri"/>
              </a:rPr>
              <a:t>[Win 1]</a:t>
            </a:r>
          </a:p>
          <a:p>
            <a:pPr marL="292608" indent="-292608">
              <a:lnSpc>
                <a:spcPct val="112000"/>
              </a:lnSpc>
              <a:spcBef>
                <a:spcPts val="855"/>
              </a:spcBef>
              <a:buClr>
                <a:srgbClr val="2D6A4F"/>
              </a:buClr>
              <a:buSzPct val="100000"/>
              <a:buFont typeface="Arial"/>
              <a:buChar char="•"/>
            </a:pPr>
            <a:r>
              <a:rPr sz="1900">
                <a:solidFill>
                  <a:srgbClr val="1F2A1F"/>
                </a:solidFill>
                <a:latin typeface="Calibri"/>
              </a:rPr>
              <a:t>[Win 2]</a:t>
            </a:r>
          </a:p>
          <a:p>
            <a:pPr marL="292608" indent="-292608">
              <a:lnSpc>
                <a:spcPct val="112000"/>
              </a:lnSpc>
              <a:spcBef>
                <a:spcPts val="855"/>
              </a:spcBef>
              <a:buClr>
                <a:srgbClr val="2D6A4F"/>
              </a:buClr>
              <a:buSzPct val="100000"/>
              <a:buFont typeface="Arial"/>
              <a:buChar char="•"/>
            </a:pPr>
            <a:r>
              <a:rPr sz="1900">
                <a:solidFill>
                  <a:srgbClr val="1F2A1F"/>
                </a:solidFill>
                <a:latin typeface="Calibri"/>
              </a:rPr>
              <a:t>[Win 3]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36208" y="2029968"/>
            <a:ext cx="5321808" cy="2560320"/>
          </a:xfrm>
          <a:prstGeom prst="rect">
            <a:avLst/>
          </a:prstGeom>
          <a:solidFill>
            <a:srgbClr val="EFF1E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Column heading"/>
          <p:cNvSpPr txBox="1"/>
          <p:nvPr/>
        </p:nvSpPr>
        <p:spPr>
          <a:xfrm>
            <a:off x="6556248" y="2212848"/>
            <a:ext cx="4681728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400" b="1" i="0">
                <a:solidFill>
                  <a:srgbClr val="D68C45"/>
                </a:solidFill>
                <a:latin typeface="Calibri"/>
              </a:rPr>
              <a:t>Misses</a:t>
            </a:r>
          </a:p>
        </p:txBody>
      </p:sp>
      <p:sp>
        <p:nvSpPr>
          <p:cNvPr id="10" name="Column bullets"/>
          <p:cNvSpPr txBox="1"/>
          <p:nvPr/>
        </p:nvSpPr>
        <p:spPr>
          <a:xfrm>
            <a:off x="6510528" y="2852928"/>
            <a:ext cx="4773168" cy="1600199"/>
          </a:xfrm>
          <a:prstGeom prst="rect">
            <a:avLst/>
          </a:prstGeom>
          <a:noFill/>
        </p:spPr>
        <p:txBody>
          <a:bodyPr wrap="square" lIns="45720" rIns="45720" tIns="18288">
            <a:noAutofit/>
          </a:bodyPr>
          <a:lstStyle/>
          <a:p>
            <a:pPr marL="292608" indent="-292608">
              <a:lnSpc>
                <a:spcPct val="112000"/>
              </a:lnSpc>
              <a:buClr>
                <a:srgbClr val="2D6A4F"/>
              </a:buClr>
              <a:buSzPct val="100000"/>
              <a:buFont typeface="Arial"/>
              <a:buChar char="•"/>
            </a:pPr>
            <a:r>
              <a:rPr sz="1900">
                <a:solidFill>
                  <a:srgbClr val="1F2A1F"/>
                </a:solidFill>
                <a:latin typeface="Calibri"/>
              </a:rPr>
              <a:t>[Miss 1 and its cost]</a:t>
            </a:r>
          </a:p>
          <a:p>
            <a:pPr marL="292608" indent="-292608">
              <a:lnSpc>
                <a:spcPct val="112000"/>
              </a:lnSpc>
              <a:spcBef>
                <a:spcPts val="855"/>
              </a:spcBef>
              <a:buClr>
                <a:srgbClr val="2D6A4F"/>
              </a:buClr>
              <a:buSzPct val="100000"/>
              <a:buFont typeface="Arial"/>
              <a:buChar char="•"/>
            </a:pPr>
            <a:r>
              <a:rPr sz="1900">
                <a:solidFill>
                  <a:srgbClr val="1F2A1F"/>
                </a:solidFill>
                <a:latin typeface="Calibri"/>
              </a:rPr>
              <a:t>[Miss 2 and its cost]</a:t>
            </a:r>
          </a:p>
          <a:p>
            <a:pPr marL="292608" indent="-292608">
              <a:lnSpc>
                <a:spcPct val="112000"/>
              </a:lnSpc>
              <a:spcBef>
                <a:spcPts val="855"/>
              </a:spcBef>
              <a:buClr>
                <a:srgbClr val="2D6A4F"/>
              </a:buClr>
              <a:buSzPct val="100000"/>
              <a:buFont typeface="Arial"/>
              <a:buChar char="•"/>
            </a:pPr>
            <a:r>
              <a:rPr sz="1900">
                <a:solidFill>
                  <a:srgbClr val="1F2A1F"/>
                </a:solidFill>
                <a:latin typeface="Calibri"/>
              </a:rPr>
              <a:t>[Miss 3]</a:t>
            </a:r>
          </a:p>
        </p:txBody>
      </p:sp>
      <p:sp>
        <p:nvSpPr>
          <p:cNvPr id="11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12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D6A4F"/>
                </a:solidFill>
                <a:latin typeface="Calibri"/>
              </a:rPr>
              <a:t>ISSUE FOR DECISION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2D6A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F2A1F"/>
                </a:solidFill>
                <a:latin typeface="Calibri"/>
              </a:rPr>
              <a:t>[The one issue the board must decide]</a:t>
            </a:r>
          </a:p>
        </p:txBody>
      </p:sp>
      <p:sp>
        <p:nvSpPr>
          <p:cNvPr id="5" name="Bullets"/>
          <p:cNvSpPr txBox="1"/>
          <p:nvPr/>
        </p:nvSpPr>
        <p:spPr>
          <a:xfrm>
            <a:off x="685800" y="1984248"/>
            <a:ext cx="6675120" cy="4187952"/>
          </a:xfrm>
          <a:prstGeom prst="rect">
            <a:avLst/>
          </a:prstGeom>
          <a:noFill/>
        </p:spPr>
        <p:txBody>
          <a:bodyPr wrap="square" lIns="45720" rIns="45720" tIns="18288">
            <a:noAutofit/>
          </a:bodyPr>
          <a:lstStyle/>
          <a:p>
            <a:pPr marL="292608" indent="-292608">
              <a:lnSpc>
                <a:spcPct val="112000"/>
              </a:lnSpc>
              <a:buClr>
                <a:srgbClr val="2D6A4F"/>
              </a:buClr>
              <a:buSzPct val="100000"/>
              <a:buFont typeface="Arial"/>
              <a:buChar char="•"/>
            </a:pPr>
            <a:r>
              <a:rPr sz="2200">
                <a:solidFill>
                  <a:srgbClr val="1F2A1F"/>
                </a:solidFill>
                <a:latin typeface="Calibri"/>
              </a:rPr>
              <a:t>[What happened]</a:t>
            </a:r>
          </a:p>
          <a:p>
            <a:pPr marL="292608" indent="-292608">
              <a:lnSpc>
                <a:spcPct val="112000"/>
              </a:lnSpc>
              <a:spcBef>
                <a:spcPts val="1210"/>
              </a:spcBef>
              <a:buClr>
                <a:srgbClr val="2D6A4F"/>
              </a:buClr>
              <a:buSzPct val="100000"/>
              <a:buFont typeface="Arial"/>
              <a:buChar char="•"/>
            </a:pPr>
            <a:r>
              <a:rPr sz="2200">
                <a:solidFill>
                  <a:srgbClr val="1F2A1F"/>
                </a:solidFill>
                <a:latin typeface="Calibri"/>
              </a:rPr>
              <a:t>[What we're doing about it]</a:t>
            </a:r>
          </a:p>
          <a:p>
            <a:pPr marL="292608" indent="-292608">
              <a:lnSpc>
                <a:spcPct val="112000"/>
              </a:lnSpc>
              <a:spcBef>
                <a:spcPts val="1210"/>
              </a:spcBef>
              <a:buClr>
                <a:srgbClr val="2D6A4F"/>
              </a:buClr>
              <a:buSzPct val="100000"/>
              <a:buFont typeface="Arial"/>
              <a:buChar char="•"/>
            </a:pPr>
            <a:r>
              <a:rPr sz="2200">
                <a:solidFill>
                  <a:srgbClr val="1F2A1F"/>
                </a:solidFill>
                <a:latin typeface="Calibri"/>
              </a:rPr>
              <a:t>[The options]</a:t>
            </a:r>
          </a:p>
          <a:p>
            <a:pPr marL="292608" indent="-292608">
              <a:lnSpc>
                <a:spcPct val="112000"/>
              </a:lnSpc>
              <a:spcBef>
                <a:spcPts val="1210"/>
              </a:spcBef>
              <a:buClr>
                <a:srgbClr val="2D6A4F"/>
              </a:buClr>
              <a:buSzPct val="100000"/>
              <a:buFont typeface="Arial"/>
              <a:buChar char="•"/>
            </a:pPr>
            <a:r>
              <a:rPr sz="2200">
                <a:solidFill>
                  <a:srgbClr val="1F2A1F"/>
                </a:solidFill>
                <a:latin typeface="Calibri"/>
              </a:rPr>
              <a:t>[What we ask the board to decide]</a:t>
            </a:r>
          </a:p>
        </p:txBody>
      </p:sp>
      <p:sp>
        <p:nvSpPr>
          <p:cNvPr id="6" name="Rectangle 5"/>
          <p:cNvSpPr/>
          <p:nvPr/>
        </p:nvSpPr>
        <p:spPr>
          <a:xfrm>
            <a:off x="7818120" y="1984248"/>
            <a:ext cx="3730752" cy="4050791"/>
          </a:xfrm>
          <a:prstGeom prst="rect">
            <a:avLst/>
          </a:prstGeom>
          <a:solidFill>
            <a:srgbClr val="EFF1E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Side label"/>
          <p:cNvSpPr txBox="1"/>
          <p:nvPr/>
        </p:nvSpPr>
        <p:spPr>
          <a:xfrm>
            <a:off x="8092440" y="2212848"/>
            <a:ext cx="32004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D6A4F"/>
                </a:solidFill>
                <a:latin typeface="Calibri"/>
              </a:rPr>
              <a:t>IMPACT</a:t>
            </a:r>
          </a:p>
        </p:txBody>
      </p:sp>
      <p:sp>
        <p:nvSpPr>
          <p:cNvPr id="8" name="Side number"/>
          <p:cNvSpPr txBox="1"/>
          <p:nvPr/>
        </p:nvSpPr>
        <p:spPr>
          <a:xfrm>
            <a:off x="8092440" y="2624328"/>
            <a:ext cx="3200400" cy="10972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5400" b="1" i="0">
                <a:solidFill>
                  <a:srgbClr val="1F2A1F"/>
                </a:solidFill>
                <a:latin typeface="Calibri"/>
              </a:rPr>
              <a:t>[#]</a:t>
            </a:r>
          </a:p>
        </p:txBody>
      </p:sp>
      <p:sp>
        <p:nvSpPr>
          <p:cNvPr id="9" name="Side text"/>
          <p:cNvSpPr txBox="1"/>
          <p:nvPr/>
        </p:nvSpPr>
        <p:spPr>
          <a:xfrm>
            <a:off x="8092440" y="3767328"/>
            <a:ext cx="3200400" cy="2039112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700" b="0" i="0">
                <a:solidFill>
                  <a:srgbClr val="5E6B5E"/>
                </a:solidFill>
                <a:latin typeface="Calibri"/>
              </a:rPr>
              <a:t>[The number that makes this urgent]</a:t>
            </a:r>
          </a:p>
        </p:txBody>
      </p:sp>
      <p:sp>
        <p:nvSpPr>
          <p:cNvPr id="10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11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D6A4F"/>
                </a:solidFill>
                <a:latin typeface="Calibri"/>
              </a:rPr>
              <a:t>NEXT QUARTER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2D6A4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F2A1F"/>
                </a:solidFill>
                <a:latin typeface="Calibri"/>
              </a:rPr>
              <a:t>[Number] priorities for [next quarter]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029968"/>
          <a:ext cx="10908792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6240"/>
                <a:gridCol w="3840480"/>
                <a:gridCol w="2862072"/>
              </a:tblGrid>
              <a:tr h="731520"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FBFAF6"/>
                          </a:solidFill>
                          <a:latin typeface="Calibri"/>
                        </a:rPr>
                        <a:t>Priority</a:t>
                      </a:r>
                    </a:p>
                  </a:txBody>
                  <a:tcPr marL="109728" marR="109728" anchor="ctr">
                    <a:solidFill>
                      <a:srgbClr val="1F3A2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FBFAF6"/>
                          </a:solidFill>
                          <a:latin typeface="Calibri"/>
                        </a:rPr>
                        <a:t>Target</a:t>
                      </a:r>
                    </a:p>
                  </a:txBody>
                  <a:tcPr marL="109728" marR="109728" anchor="ctr">
                    <a:solidFill>
                      <a:srgbClr val="1F3A2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FBFAF6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 marL="109728" marR="109728" anchor="ctr">
                    <a:solidFill>
                      <a:srgbClr val="1F3A2D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1F2A1F"/>
                          </a:solidFill>
                          <a:latin typeface="Calibri"/>
                        </a:rPr>
                        <a:t>[Priority 1]</a:t>
                      </a:r>
                    </a:p>
                  </a:txBody>
                  <a:tcPr marL="109728" marR="109728" anchor="ctr">
                    <a:solidFill>
                      <a:srgbClr val="FBFA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F2A1F"/>
                          </a:solidFill>
                          <a:latin typeface="Calibri"/>
                        </a:rPr>
                        <a:t>[Target]</a:t>
                      </a:r>
                    </a:p>
                  </a:txBody>
                  <a:tcPr marL="109728" marR="109728" anchor="ctr">
                    <a:solidFill>
                      <a:srgbClr val="FBFA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F2A1F"/>
                          </a:solidFill>
                          <a:latin typeface="Calibri"/>
                        </a:rPr>
                        <a:t>[Owner]</a:t>
                      </a:r>
                    </a:p>
                  </a:txBody>
                  <a:tcPr marL="109728" marR="109728" anchor="ctr">
                    <a:solidFill>
                      <a:srgbClr val="FBFAF6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1F2A1F"/>
                          </a:solidFill>
                          <a:latin typeface="Calibri"/>
                        </a:rPr>
                        <a:t>[Priority 2]</a:t>
                      </a:r>
                    </a:p>
                  </a:txBody>
                  <a:tcPr marL="109728" marR="109728" anchor="ctr">
                    <a:solidFill>
                      <a:srgbClr val="EF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F2A1F"/>
                          </a:solidFill>
                          <a:latin typeface="Calibri"/>
                        </a:rPr>
                        <a:t>[Target]</a:t>
                      </a:r>
                    </a:p>
                  </a:txBody>
                  <a:tcPr marL="109728" marR="109728" anchor="ctr">
                    <a:solidFill>
                      <a:srgbClr val="EF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F2A1F"/>
                          </a:solidFill>
                          <a:latin typeface="Calibri"/>
                        </a:rPr>
                        <a:t>[Owner]</a:t>
                      </a:r>
                    </a:p>
                  </a:txBody>
                  <a:tcPr marL="109728" marR="109728" anchor="ctr">
                    <a:solidFill>
                      <a:srgbClr val="EFF1E8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1F2A1F"/>
                          </a:solidFill>
                          <a:latin typeface="Calibri"/>
                        </a:rPr>
                        <a:t>[Priority 3]</a:t>
                      </a:r>
                    </a:p>
                  </a:txBody>
                  <a:tcPr marL="109728" marR="109728" anchor="ctr">
                    <a:solidFill>
                      <a:srgbClr val="FBFA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F2A1F"/>
                          </a:solidFill>
                          <a:latin typeface="Calibri"/>
                        </a:rPr>
                        <a:t>[Target]</a:t>
                      </a:r>
                    </a:p>
                  </a:txBody>
                  <a:tcPr marL="109728" marR="109728" anchor="ctr">
                    <a:solidFill>
                      <a:srgbClr val="FBFA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F2A1F"/>
                          </a:solidFill>
                          <a:latin typeface="Calibri"/>
                        </a:rPr>
                        <a:t>[Owner]</a:t>
                      </a:r>
                    </a:p>
                  </a:txBody>
                  <a:tcPr marL="109728" marR="109728" anchor="ctr">
                    <a:solidFill>
                      <a:srgbClr val="FBFAF6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1F2A1F"/>
                          </a:solidFill>
                          <a:latin typeface="Calibri"/>
                        </a:rPr>
                        <a:t>[Priority 4]</a:t>
                      </a:r>
                    </a:p>
                  </a:txBody>
                  <a:tcPr marL="109728" marR="109728" anchor="ctr">
                    <a:solidFill>
                      <a:srgbClr val="EF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F2A1F"/>
                          </a:solidFill>
                          <a:latin typeface="Calibri"/>
                        </a:rPr>
                        <a:t>[Target]</a:t>
                      </a:r>
                    </a:p>
                  </a:txBody>
                  <a:tcPr marL="109728" marR="109728" anchor="ctr">
                    <a:solidFill>
                      <a:srgbClr val="EF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F2A1F"/>
                          </a:solidFill>
                          <a:latin typeface="Calibri"/>
                        </a:rPr>
                        <a:t>[Owner]</a:t>
                      </a:r>
                    </a:p>
                  </a:txBody>
                  <a:tcPr marL="109728" marR="109728" anchor="ctr">
                    <a:solidFill>
                      <a:srgbClr val="EFF1E8"/>
                    </a:solidFill>
                  </a:tcPr>
                </a:tc>
              </a:tr>
            </a:tbl>
          </a:graphicData>
        </a:graphic>
      </p:graphicFrame>
      <p:sp>
        <p:nvSpPr>
          <p:cNvPr id="6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7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5E6B5E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3A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D68C4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1097280" y="1280160"/>
            <a:ext cx="9966960" cy="137160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4800" b="1" i="0">
                <a:solidFill>
                  <a:srgbClr val="FBFAF6"/>
                </a:solidFill>
                <a:latin typeface="Calibri"/>
              </a:rPr>
              <a:t>[Number] asks for the board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3127248"/>
            <a:ext cx="128016" cy="128016"/>
          </a:xfrm>
          <a:prstGeom prst="rect">
            <a:avLst/>
          </a:prstGeom>
          <a:solidFill>
            <a:srgbClr val="D68C4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Ask item"/>
          <p:cNvSpPr txBox="1"/>
          <p:nvPr/>
        </p:nvSpPr>
        <p:spPr>
          <a:xfrm>
            <a:off x="1417320" y="3017520"/>
            <a:ext cx="950976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0" i="0">
                <a:solidFill>
                  <a:srgbClr val="FBFAF6"/>
                </a:solidFill>
                <a:latin typeface="Calibri"/>
              </a:rPr>
              <a:t>[Ask 1]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0" y="3694176"/>
            <a:ext cx="128016" cy="128016"/>
          </a:xfrm>
          <a:prstGeom prst="rect">
            <a:avLst/>
          </a:prstGeom>
          <a:solidFill>
            <a:srgbClr val="D68C4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Ask item"/>
          <p:cNvSpPr txBox="1"/>
          <p:nvPr/>
        </p:nvSpPr>
        <p:spPr>
          <a:xfrm>
            <a:off x="1417320" y="3584448"/>
            <a:ext cx="950976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0" i="0">
                <a:solidFill>
                  <a:srgbClr val="FBFAF6"/>
                </a:solidFill>
                <a:latin typeface="Calibri"/>
              </a:rPr>
              <a:t>[Ask 2]</a:t>
            </a:r>
          </a:p>
        </p:txBody>
      </p:sp>
      <p:sp>
        <p:nvSpPr>
          <p:cNvPr id="8" name="Contact"/>
          <p:cNvSpPr txBox="1"/>
          <p:nvPr/>
        </p:nvSpPr>
        <p:spPr>
          <a:xfrm>
            <a:off x="1097280" y="5577840"/>
            <a:ext cx="996696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600" b="0" i="0">
                <a:solidFill>
                  <a:srgbClr val="FBFAF6"/>
                </a:solidFill>
                <a:latin typeface="Calibri"/>
              </a:rPr>
              <a:t>[Questions before the meeting: email]</a:t>
            </a:r>
          </a:p>
        </p:txBody>
      </p:sp>
      <p:sp>
        <p:nvSpPr>
          <p:cNvPr id="9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FBFAF6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10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FBFAF6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Business Review Template — DeckDash</dc:title>
  <dc:subject/>
  <dc:creator>DeckDash</dc:creator>
  <cp:keywords/>
  <dc:description/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