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[Unit]</c:v>
                </c:pt>
              </c:strCache>
            </c:strRef>
          </c:tx>
          <c:spPr>
            <a:solidFill>
              <a:srgbClr val="E4572E"/>
            </a:solidFill>
          </c:spPr>
          <c:dPt>
            <c:idx val="0"/>
            <c:spPr>
              <a:solidFill>
                <a:srgbClr val="A0C8D9"/>
              </a:solidFill>
            </c:spPr>
          </c:dPt>
          <c:dPt>
            <c:idx val="1"/>
            <c:spPr>
              <a:solidFill>
                <a:srgbClr val="A0C8D9"/>
              </a:solidFill>
            </c:spPr>
          </c:dPt>
          <c:dPt>
            <c:idx val="2"/>
            <c:spPr>
              <a:solidFill>
                <a:srgbClr val="E4572E"/>
              </a:solidFill>
            </c:spPr>
          </c:dPt>
          <c:cat>
            <c:strRef>
              <c:f>Sheet1!$A$2:$A$4</c:f>
              <c:strCache>
                <c:ptCount val="3"/>
                <c:pt idx="0">
                  <c:v>[Today]</c:v>
                </c:pt>
                <c:pt idx="1">
                  <c:v>[Next year]</c:v>
                </c:pt>
                <c:pt idx="2">
                  <c:v>[At scale]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5</c:v>
                </c:pt>
                <c:pt idx="2">
                  <c:v>8</c:v>
                </c:pt>
              </c:numCache>
            </c:numRef>
          </c:val>
        </c:ser>
        <c:dLbls>
          <c:numFmt formatCode="General" sourceLinked="0"/>
          <c:txPr>
            <a:bodyPr/>
            <a:lstStyle/>
            <a:p>
              <a:pPr>
                <a:defRPr sz="1300">
                  <a:solidFill>
                    <a:srgbClr val="1D1B26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D0D0D0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D1B26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Use of funds</c:v>
                </c:pt>
              </c:strCache>
            </c:strRef>
          </c:tx>
          <c:dPt>
            <c:idx val="0"/>
            <c:spPr>
              <a:solidFill>
                <a:srgbClr val="E4572E"/>
              </a:solidFill>
            </c:spPr>
          </c:dPt>
          <c:dPt>
            <c:idx val="1"/>
            <c:spPr>
              <a:solidFill>
                <a:srgbClr val="2E86AB"/>
              </a:solidFill>
            </c:spPr>
          </c:dPt>
          <c:dPt>
            <c:idx val="2"/>
            <c:spPr>
              <a:solidFill>
                <a:srgbClr val="F3A712"/>
              </a:solidFill>
            </c:spPr>
          </c:dPt>
          <c:dPt>
            <c:idx val="3"/>
            <c:spPr>
              <a:solidFill>
                <a:srgbClr val="6B6872"/>
              </a:solidFill>
            </c:spPr>
          </c:dPt>
          <c:cat>
            <c:strRef>
              <c:f>Sheet1!$A$2:$A$5</c:f>
              <c:strCache>
                <c:ptCount val="4"/>
                <c:pt idx="0">
                  <c:v>[Use 1]</c:v>
                </c:pt>
                <c:pt idx="1">
                  <c:v>[Use 2]</c:v>
                </c:pt>
                <c:pt idx="2">
                  <c:v>[Use 3]</c:v>
                </c:pt>
                <c:pt idx="3">
                  <c:v>[Use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30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600" b="1">
                  <a:solidFill>
                    <a:srgbClr val="FFFFFF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400">
          <a:solidFill>
            <a:srgbClr val="1D1B26"/>
          </a:solidFill>
          <a:latin typeface="Calibri"/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 the one-liner out loud in under 10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B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320040" y="0"/>
            <a:ext cx="109728" cy="685800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itle"/>
          <p:cNvSpPr txBox="1"/>
          <p:nvPr/>
        </p:nvSpPr>
        <p:spPr>
          <a:xfrm>
            <a:off x="1097280" y="1828800"/>
            <a:ext cx="9875520" cy="2103120"/>
          </a:xfrm>
          <a:prstGeom prst="rect">
            <a:avLst/>
          </a:prstGeom>
          <a:noFill/>
        </p:spPr>
        <p:txBody>
          <a:bodyPr wrap="square" lIns="45720" rIns="45720" tIns="18288" bIns="18288" anchor="b">
            <a:no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rgbClr val="FFFFFF"/>
                </a:solidFill>
                <a:latin typeface="Calibri"/>
              </a:rPr>
              <a:t>[Company name]</a:t>
            </a:r>
          </a:p>
        </p:txBody>
      </p:sp>
      <p:sp>
        <p:nvSpPr>
          <p:cNvPr id="5" name="Subtitle"/>
          <p:cNvSpPr txBox="1"/>
          <p:nvPr/>
        </p:nvSpPr>
        <p:spPr>
          <a:xfrm>
            <a:off x="1097280" y="4069080"/>
            <a:ext cx="9601200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400" b="0" i="0">
                <a:solidFill>
                  <a:srgbClr val="FFFFFF"/>
                </a:solidFill>
                <a:latin typeface="Calibri"/>
              </a:rPr>
              <a:t>[One line: what you do, for whom]</a:t>
            </a:r>
          </a:p>
          <a:p>
            <a:pPr algn="l">
              <a:lnSpc>
                <a:spcPct val="112000"/>
              </a:lnSpc>
              <a:spcBef>
                <a:spcPts val="480"/>
              </a:spcBef>
            </a:pPr>
            <a:r>
              <a:rPr sz="2400" b="0" i="0">
                <a:solidFill>
                  <a:srgbClr val="FFFFFF"/>
                </a:solidFill>
                <a:latin typeface="Calibri"/>
              </a:rPr>
              <a:t>[Round] · [amount]</a:t>
            </a:r>
          </a:p>
        </p:txBody>
      </p:sp>
      <p:sp>
        <p:nvSpPr>
          <p:cNvPr id="6" name="Byline"/>
          <p:cNvSpPr txBox="1"/>
          <p:nvPr/>
        </p:nvSpPr>
        <p:spPr>
          <a:xfrm>
            <a:off x="1097280" y="5669280"/>
            <a:ext cx="9601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500" b="0" i="0">
                <a:solidFill>
                  <a:srgbClr val="FFFFFF"/>
                </a:solidFill>
                <a:latin typeface="Calibri"/>
              </a:rPr>
              <a:t>[Founder name, role]  ·  [email]  ·  [month year]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1097280" y="1188720"/>
            <a:ext cx="996696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400" b="1" i="0">
                <a:solidFill>
                  <a:srgbClr val="E4572E"/>
                </a:solidFill>
                <a:latin typeface="Calibri"/>
              </a:rPr>
              <a:t>THE PROBLEM</a:t>
            </a:r>
          </a:p>
        </p:txBody>
      </p:sp>
      <p:sp>
        <p:nvSpPr>
          <p:cNvPr id="3" name="Statement"/>
          <p:cNvSpPr txBox="1"/>
          <p:nvPr/>
        </p:nvSpPr>
        <p:spPr>
          <a:xfrm>
            <a:off x="1097280" y="1691640"/>
            <a:ext cx="9966960" cy="2926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4000" b="1" i="0">
                <a:solidFill>
                  <a:srgbClr val="1D1B26"/>
                </a:solidFill>
                <a:latin typeface="Calibri"/>
              </a:rPr>
              <a:t>[The painful problem, in one sentence a stranger understands]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7280" y="4846320"/>
            <a:ext cx="1097280" cy="64008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Body"/>
          <p:cNvSpPr txBox="1"/>
          <p:nvPr/>
        </p:nvSpPr>
        <p:spPr>
          <a:xfrm>
            <a:off x="1097280" y="5074920"/>
            <a:ext cx="9966960" cy="10058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000" b="0" i="0">
                <a:solidFill>
                  <a:srgbClr val="6B6872"/>
                </a:solidFill>
                <a:latin typeface="Calibri"/>
              </a:rPr>
              <a:t>[Who has it, how often, and what it costs them today]</a:t>
            </a:r>
          </a:p>
        </p:txBody>
      </p:sp>
      <p:sp>
        <p:nvSpPr>
          <p:cNvPr id="6" name="Footer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Free template by DeckDash · deckdash.sites.tab.bot</a:t>
            </a:r>
          </a:p>
        </p:txBody>
      </p:sp>
      <p:sp>
        <p:nvSpPr>
          <p:cNvPr id="7" name="Slide number"/>
          <p:cNvSpPr txBox="1"/>
          <p:nvPr/>
        </p:nvSpPr>
        <p:spPr>
          <a:xfrm>
            <a:off x="10607040" y="6400800"/>
            <a:ext cx="941832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r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E4572E"/>
                </a:solidFill>
                <a:latin typeface="Calibri"/>
              </a:rPr>
              <a:t>WHY IT HURTS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60120"/>
            <a:ext cx="82296" cy="566928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itle"/>
          <p:cNvSpPr txBox="1"/>
          <p:nvPr/>
        </p:nvSpPr>
        <p:spPr>
          <a:xfrm>
            <a:off x="868680" y="886968"/>
            <a:ext cx="1069848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l">
              <a:lnSpc>
                <a:spcPct val="112000"/>
              </a:lnSpc>
            </a:pPr>
            <a:r>
              <a:rPr sz="3200" b="1" i="0">
                <a:solidFill>
                  <a:srgbClr val="1D1B26"/>
                </a:solidFill>
                <a:latin typeface="Calibri"/>
              </a:rPr>
              <a:t>[Who loses, and how]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564841"/>
            <a:ext cx="3453384" cy="2738120"/>
          </a:xfrm>
          <a:prstGeom prst="rect">
            <a:avLst/>
          </a:prstGeom>
          <a:solidFill>
            <a:srgbClr val="F6F3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2564841"/>
            <a:ext cx="3453384" cy="73152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Card number"/>
          <p:cNvSpPr txBox="1"/>
          <p:nvPr/>
        </p:nvSpPr>
        <p:spPr>
          <a:xfrm>
            <a:off x="914400" y="2884881"/>
            <a:ext cx="2904744" cy="8686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4000" b="1" i="0">
                <a:solidFill>
                  <a:srgbClr val="E4572E"/>
                </a:solidFill>
                <a:latin typeface="Calibri"/>
              </a:rPr>
              <a:t>[#]</a:t>
            </a:r>
          </a:p>
        </p:txBody>
      </p:sp>
      <p:sp>
        <p:nvSpPr>
          <p:cNvPr id="8" name="Card heading"/>
          <p:cNvSpPr txBox="1"/>
          <p:nvPr/>
        </p:nvSpPr>
        <p:spPr>
          <a:xfrm>
            <a:off x="914400" y="3799281"/>
            <a:ext cx="2904744" cy="431038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200" b="1" i="0">
                <a:solidFill>
                  <a:srgbClr val="1D1B26"/>
                </a:solidFill>
                <a:latin typeface="Calibri"/>
              </a:rPr>
              <a:t>[Stakeholder 1]</a:t>
            </a:r>
          </a:p>
        </p:txBody>
      </p:sp>
      <p:sp>
        <p:nvSpPr>
          <p:cNvPr id="9" name="Card text"/>
          <p:cNvSpPr txBox="1"/>
          <p:nvPr/>
        </p:nvSpPr>
        <p:spPr>
          <a:xfrm>
            <a:off x="914400" y="4340047"/>
            <a:ext cx="2904744" cy="734314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700" b="0" i="0">
                <a:solidFill>
                  <a:srgbClr val="6B6872"/>
                </a:solidFill>
                <a:latin typeface="Calibri"/>
              </a:rPr>
              <a:t>[The cost to them, with the source of the number]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67784" y="2564841"/>
            <a:ext cx="3453384" cy="2738120"/>
          </a:xfrm>
          <a:prstGeom prst="rect">
            <a:avLst/>
          </a:prstGeom>
          <a:solidFill>
            <a:srgbClr val="F6F3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4367784" y="2564841"/>
            <a:ext cx="3453384" cy="73152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2" name="Card number"/>
          <p:cNvSpPr txBox="1"/>
          <p:nvPr/>
        </p:nvSpPr>
        <p:spPr>
          <a:xfrm>
            <a:off x="4642104" y="2884881"/>
            <a:ext cx="2904744" cy="8686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4000" b="1" i="0">
                <a:solidFill>
                  <a:srgbClr val="2E86AB"/>
                </a:solidFill>
                <a:latin typeface="Calibri"/>
              </a:rPr>
              <a:t>[#]</a:t>
            </a:r>
          </a:p>
        </p:txBody>
      </p:sp>
      <p:sp>
        <p:nvSpPr>
          <p:cNvPr id="13" name="Card heading"/>
          <p:cNvSpPr txBox="1"/>
          <p:nvPr/>
        </p:nvSpPr>
        <p:spPr>
          <a:xfrm>
            <a:off x="4642104" y="3799281"/>
            <a:ext cx="2904744" cy="431038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200" b="1" i="0">
                <a:solidFill>
                  <a:srgbClr val="1D1B26"/>
                </a:solidFill>
                <a:latin typeface="Calibri"/>
              </a:rPr>
              <a:t>[Stakeholder 2]</a:t>
            </a:r>
          </a:p>
        </p:txBody>
      </p:sp>
      <p:sp>
        <p:nvSpPr>
          <p:cNvPr id="14" name="Card text"/>
          <p:cNvSpPr txBox="1"/>
          <p:nvPr/>
        </p:nvSpPr>
        <p:spPr>
          <a:xfrm>
            <a:off x="4642104" y="4340047"/>
            <a:ext cx="2904744" cy="734314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700" b="0" i="0">
                <a:solidFill>
                  <a:srgbClr val="6B6872"/>
                </a:solidFill>
                <a:latin typeface="Calibri"/>
              </a:rPr>
              <a:t>[The cost to them]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95488" y="2564841"/>
            <a:ext cx="3453384" cy="2738120"/>
          </a:xfrm>
          <a:prstGeom prst="rect">
            <a:avLst/>
          </a:prstGeom>
          <a:solidFill>
            <a:srgbClr val="F6F3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8095488" y="2564841"/>
            <a:ext cx="3453384" cy="73152"/>
          </a:xfrm>
          <a:prstGeom prst="rect">
            <a:avLst/>
          </a:prstGeom>
          <a:solidFill>
            <a:srgbClr val="F3A71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7" name="Card number"/>
          <p:cNvSpPr txBox="1"/>
          <p:nvPr/>
        </p:nvSpPr>
        <p:spPr>
          <a:xfrm>
            <a:off x="8369808" y="2884881"/>
            <a:ext cx="2904744" cy="8686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4000" b="1" i="0">
                <a:solidFill>
                  <a:srgbClr val="F3A712"/>
                </a:solidFill>
                <a:latin typeface="Calibri"/>
              </a:rPr>
              <a:t>[#]</a:t>
            </a:r>
          </a:p>
        </p:txBody>
      </p:sp>
      <p:sp>
        <p:nvSpPr>
          <p:cNvPr id="18" name="Card heading"/>
          <p:cNvSpPr txBox="1"/>
          <p:nvPr/>
        </p:nvSpPr>
        <p:spPr>
          <a:xfrm>
            <a:off x="8369808" y="3799281"/>
            <a:ext cx="2904744" cy="431038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200" b="1" i="0">
                <a:solidFill>
                  <a:srgbClr val="1D1B26"/>
                </a:solidFill>
                <a:latin typeface="Calibri"/>
              </a:rPr>
              <a:t>[Stakeholder 3]</a:t>
            </a:r>
          </a:p>
        </p:txBody>
      </p:sp>
      <p:sp>
        <p:nvSpPr>
          <p:cNvPr id="19" name="Card text"/>
          <p:cNvSpPr txBox="1"/>
          <p:nvPr/>
        </p:nvSpPr>
        <p:spPr>
          <a:xfrm>
            <a:off x="8369808" y="4340047"/>
            <a:ext cx="2904744" cy="734314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700" b="0" i="0">
                <a:solidFill>
                  <a:srgbClr val="6B6872"/>
                </a:solidFill>
                <a:latin typeface="Calibri"/>
              </a:rPr>
              <a:t>[The cost to them]</a:t>
            </a:r>
          </a:p>
        </p:txBody>
      </p:sp>
      <p:sp>
        <p:nvSpPr>
          <p:cNvPr id="20" name="Footer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Free template by DeckDash · deckdash.sites.tab.bot</a:t>
            </a:r>
          </a:p>
        </p:txBody>
      </p:sp>
      <p:sp>
        <p:nvSpPr>
          <p:cNvPr id="21" name="Slide number"/>
          <p:cNvSpPr txBox="1"/>
          <p:nvPr/>
        </p:nvSpPr>
        <p:spPr>
          <a:xfrm>
            <a:off x="10607040" y="6400800"/>
            <a:ext cx="941832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r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E4572E"/>
                </a:solidFill>
                <a:latin typeface="Calibri"/>
              </a:rPr>
              <a:t>THE SOLUTION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60120"/>
            <a:ext cx="82296" cy="566928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itle"/>
          <p:cNvSpPr txBox="1"/>
          <p:nvPr/>
        </p:nvSpPr>
        <p:spPr>
          <a:xfrm>
            <a:off x="868680" y="886968"/>
            <a:ext cx="1069848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l">
              <a:lnSpc>
                <a:spcPct val="112000"/>
              </a:lnSpc>
            </a:pPr>
            <a:r>
              <a:rPr sz="3200" b="1" i="0">
                <a:solidFill>
                  <a:srgbClr val="1D1B26"/>
                </a:solidFill>
                <a:latin typeface="Calibri"/>
              </a:rPr>
              <a:t>[How it works, in 3-4 steps]</a:t>
            </a:r>
          </a:p>
        </p:txBody>
      </p:sp>
      <p:sp>
        <p:nvSpPr>
          <p:cNvPr id="5" name="Rectangle 4"/>
          <p:cNvSpPr/>
          <p:nvPr/>
        </p:nvSpPr>
        <p:spPr>
          <a:xfrm>
            <a:off x="1917954" y="2898648"/>
            <a:ext cx="8353044" cy="36576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Oval 5"/>
          <p:cNvSpPr/>
          <p:nvPr/>
        </p:nvSpPr>
        <p:spPr>
          <a:xfrm>
            <a:off x="1533906" y="2532888"/>
            <a:ext cx="768096" cy="768096"/>
          </a:xfrm>
          <a:prstGeom prst="ellipse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Step number"/>
          <p:cNvSpPr txBox="1"/>
          <p:nvPr/>
        </p:nvSpPr>
        <p:spPr>
          <a:xfrm>
            <a:off x="1533906" y="2532888"/>
            <a:ext cx="768096" cy="7680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ctr">
              <a:lnSpc>
                <a:spcPct val="112000"/>
              </a:lnSpc>
            </a:pPr>
            <a:r>
              <a:rPr sz="2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Step heading"/>
          <p:cNvSpPr txBox="1"/>
          <p:nvPr/>
        </p:nvSpPr>
        <p:spPr>
          <a:xfrm>
            <a:off x="640080" y="3493008"/>
            <a:ext cx="2555748" cy="7772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ctr">
              <a:lnSpc>
                <a:spcPct val="112000"/>
              </a:lnSpc>
            </a:pPr>
            <a:r>
              <a:rPr sz="2100" b="1" i="0">
                <a:solidFill>
                  <a:srgbClr val="1D1B26"/>
                </a:solidFill>
                <a:latin typeface="Calibri"/>
              </a:rPr>
              <a:t>[Step 1]</a:t>
            </a:r>
          </a:p>
        </p:txBody>
      </p:sp>
      <p:sp>
        <p:nvSpPr>
          <p:cNvPr id="9" name="Step text"/>
          <p:cNvSpPr txBox="1"/>
          <p:nvPr/>
        </p:nvSpPr>
        <p:spPr>
          <a:xfrm>
            <a:off x="685800" y="4270248"/>
            <a:ext cx="2464308" cy="1810512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ctr">
              <a:lnSpc>
                <a:spcPct val="112000"/>
              </a:lnSpc>
            </a:pPr>
            <a:r>
              <a:rPr sz="1600" b="0" i="0">
                <a:solidFill>
                  <a:srgbClr val="6B6872"/>
                </a:solidFill>
                <a:latin typeface="Calibri"/>
              </a:rPr>
              <a:t>[What happens]</a:t>
            </a:r>
          </a:p>
        </p:txBody>
      </p:sp>
      <p:sp>
        <p:nvSpPr>
          <p:cNvPr id="10" name="Oval 9"/>
          <p:cNvSpPr/>
          <p:nvPr/>
        </p:nvSpPr>
        <p:spPr>
          <a:xfrm>
            <a:off x="4318254" y="2532888"/>
            <a:ext cx="768096" cy="768096"/>
          </a:xfrm>
          <a:prstGeom prst="ellipse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1" name="Step number"/>
          <p:cNvSpPr txBox="1"/>
          <p:nvPr/>
        </p:nvSpPr>
        <p:spPr>
          <a:xfrm>
            <a:off x="4318254" y="2532888"/>
            <a:ext cx="768096" cy="7680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ctr">
              <a:lnSpc>
                <a:spcPct val="112000"/>
              </a:lnSpc>
            </a:pPr>
            <a:r>
              <a:rPr sz="2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Step heading"/>
          <p:cNvSpPr txBox="1"/>
          <p:nvPr/>
        </p:nvSpPr>
        <p:spPr>
          <a:xfrm>
            <a:off x="3424428" y="3493008"/>
            <a:ext cx="2555748" cy="7772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ctr">
              <a:lnSpc>
                <a:spcPct val="112000"/>
              </a:lnSpc>
            </a:pPr>
            <a:r>
              <a:rPr sz="2100" b="1" i="0">
                <a:solidFill>
                  <a:srgbClr val="1D1B26"/>
                </a:solidFill>
                <a:latin typeface="Calibri"/>
              </a:rPr>
              <a:t>[Step 2]</a:t>
            </a:r>
          </a:p>
        </p:txBody>
      </p:sp>
      <p:sp>
        <p:nvSpPr>
          <p:cNvPr id="13" name="Step text"/>
          <p:cNvSpPr txBox="1"/>
          <p:nvPr/>
        </p:nvSpPr>
        <p:spPr>
          <a:xfrm>
            <a:off x="3470148" y="4270248"/>
            <a:ext cx="2464308" cy="1810512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ctr">
              <a:lnSpc>
                <a:spcPct val="112000"/>
              </a:lnSpc>
            </a:pPr>
            <a:r>
              <a:rPr sz="1600" b="0" i="0">
                <a:solidFill>
                  <a:srgbClr val="6B6872"/>
                </a:solidFill>
                <a:latin typeface="Calibri"/>
              </a:rPr>
              <a:t>[What happens]</a:t>
            </a:r>
          </a:p>
        </p:txBody>
      </p:sp>
      <p:sp>
        <p:nvSpPr>
          <p:cNvPr id="14" name="Oval 13"/>
          <p:cNvSpPr/>
          <p:nvPr/>
        </p:nvSpPr>
        <p:spPr>
          <a:xfrm>
            <a:off x="7102602" y="2532888"/>
            <a:ext cx="768096" cy="768096"/>
          </a:xfrm>
          <a:prstGeom prst="ellipse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5" name="Step number"/>
          <p:cNvSpPr txBox="1"/>
          <p:nvPr/>
        </p:nvSpPr>
        <p:spPr>
          <a:xfrm>
            <a:off x="7102602" y="2532888"/>
            <a:ext cx="768096" cy="7680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ctr">
              <a:lnSpc>
                <a:spcPct val="112000"/>
              </a:lnSpc>
            </a:pPr>
            <a:r>
              <a:rPr sz="2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Step heading"/>
          <p:cNvSpPr txBox="1"/>
          <p:nvPr/>
        </p:nvSpPr>
        <p:spPr>
          <a:xfrm>
            <a:off x="6208776" y="3493008"/>
            <a:ext cx="2555748" cy="7772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ctr">
              <a:lnSpc>
                <a:spcPct val="112000"/>
              </a:lnSpc>
            </a:pPr>
            <a:r>
              <a:rPr sz="2100" b="1" i="0">
                <a:solidFill>
                  <a:srgbClr val="1D1B26"/>
                </a:solidFill>
                <a:latin typeface="Calibri"/>
              </a:rPr>
              <a:t>[Step 3]</a:t>
            </a:r>
          </a:p>
        </p:txBody>
      </p:sp>
      <p:sp>
        <p:nvSpPr>
          <p:cNvPr id="17" name="Step text"/>
          <p:cNvSpPr txBox="1"/>
          <p:nvPr/>
        </p:nvSpPr>
        <p:spPr>
          <a:xfrm>
            <a:off x="6254496" y="4270248"/>
            <a:ext cx="2464308" cy="1810512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ctr">
              <a:lnSpc>
                <a:spcPct val="112000"/>
              </a:lnSpc>
            </a:pPr>
            <a:r>
              <a:rPr sz="1600" b="0" i="0">
                <a:solidFill>
                  <a:srgbClr val="6B6872"/>
                </a:solidFill>
                <a:latin typeface="Calibri"/>
              </a:rPr>
              <a:t>[What happens]</a:t>
            </a:r>
          </a:p>
        </p:txBody>
      </p:sp>
      <p:sp>
        <p:nvSpPr>
          <p:cNvPr id="18" name="Oval 17"/>
          <p:cNvSpPr/>
          <p:nvPr/>
        </p:nvSpPr>
        <p:spPr>
          <a:xfrm>
            <a:off x="9886949" y="2532888"/>
            <a:ext cx="768096" cy="768096"/>
          </a:xfrm>
          <a:prstGeom prst="ellipse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9" name="Step number"/>
          <p:cNvSpPr txBox="1"/>
          <p:nvPr/>
        </p:nvSpPr>
        <p:spPr>
          <a:xfrm>
            <a:off x="9886949" y="2532888"/>
            <a:ext cx="768096" cy="7680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ctr">
              <a:lnSpc>
                <a:spcPct val="112000"/>
              </a:lnSpc>
            </a:pPr>
            <a:r>
              <a:rPr sz="2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0" name="Step heading"/>
          <p:cNvSpPr txBox="1"/>
          <p:nvPr/>
        </p:nvSpPr>
        <p:spPr>
          <a:xfrm>
            <a:off x="8993124" y="3493008"/>
            <a:ext cx="2555748" cy="7772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ctr">
              <a:lnSpc>
                <a:spcPct val="112000"/>
              </a:lnSpc>
            </a:pPr>
            <a:r>
              <a:rPr sz="2100" b="1" i="0">
                <a:solidFill>
                  <a:srgbClr val="1D1B26"/>
                </a:solidFill>
                <a:latin typeface="Calibri"/>
              </a:rPr>
              <a:t>[Step 4]</a:t>
            </a:r>
          </a:p>
        </p:txBody>
      </p:sp>
      <p:sp>
        <p:nvSpPr>
          <p:cNvPr id="21" name="Step text"/>
          <p:cNvSpPr txBox="1"/>
          <p:nvPr/>
        </p:nvSpPr>
        <p:spPr>
          <a:xfrm>
            <a:off x="9038844" y="4270248"/>
            <a:ext cx="2464308" cy="1810512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ctr">
              <a:lnSpc>
                <a:spcPct val="112000"/>
              </a:lnSpc>
            </a:pPr>
            <a:r>
              <a:rPr sz="1600" b="0" i="0">
                <a:solidFill>
                  <a:srgbClr val="6B6872"/>
                </a:solidFill>
                <a:latin typeface="Calibri"/>
              </a:rPr>
              <a:t>[What happens]</a:t>
            </a:r>
          </a:p>
        </p:txBody>
      </p:sp>
      <p:sp>
        <p:nvSpPr>
          <p:cNvPr id="22" name="Footer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Free template by DeckDash · deckdash.sites.tab.bot</a:t>
            </a:r>
          </a:p>
        </p:txBody>
      </p:sp>
      <p:sp>
        <p:nvSpPr>
          <p:cNvPr id="23" name="Slide number"/>
          <p:cNvSpPr txBox="1"/>
          <p:nvPr/>
        </p:nvSpPr>
        <p:spPr>
          <a:xfrm>
            <a:off x="10607040" y="6400800"/>
            <a:ext cx="941832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r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E4572E"/>
                </a:solidFill>
                <a:latin typeface="Calibri"/>
              </a:rPr>
              <a:t>TRACTION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60120"/>
            <a:ext cx="82296" cy="566928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itle"/>
          <p:cNvSpPr txBox="1"/>
          <p:nvPr/>
        </p:nvSpPr>
        <p:spPr>
          <a:xfrm>
            <a:off x="868680" y="886968"/>
            <a:ext cx="1069848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l">
              <a:lnSpc>
                <a:spcPct val="112000"/>
              </a:lnSpc>
            </a:pPr>
            <a:r>
              <a:rPr sz="3200" b="1" i="0">
                <a:solidFill>
                  <a:srgbClr val="1D1B26"/>
                </a:solidFill>
                <a:latin typeface="Calibri"/>
              </a:rPr>
              <a:t>[Your strongest proof so far]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212848"/>
            <a:ext cx="64008" cy="2377440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Metric value"/>
          <p:cNvSpPr txBox="1"/>
          <p:nvPr/>
        </p:nvSpPr>
        <p:spPr>
          <a:xfrm>
            <a:off x="914400" y="2212848"/>
            <a:ext cx="3087624" cy="1188720"/>
          </a:xfrm>
          <a:prstGeom prst="rect">
            <a:avLst/>
          </a:prstGeom>
          <a:noFill/>
        </p:spPr>
        <p:txBody>
          <a:bodyPr wrap="square" lIns="45720" rIns="45720" tIns="18288" bIns="18288" anchor="b">
            <a:noAutofit/>
          </a:bodyPr>
          <a:lstStyle/>
          <a:p>
            <a:pPr algn="l">
              <a:lnSpc>
                <a:spcPct val="112000"/>
              </a:lnSpc>
            </a:pPr>
            <a:r>
              <a:rPr sz="5400" b="1" i="0">
                <a:solidFill>
                  <a:srgbClr val="1D1B26"/>
                </a:solidFill>
                <a:latin typeface="Calibri"/>
              </a:rPr>
              <a:t>[#]</a:t>
            </a:r>
          </a:p>
        </p:txBody>
      </p:sp>
      <p:sp>
        <p:nvSpPr>
          <p:cNvPr id="7" name="Metric label"/>
          <p:cNvSpPr txBox="1"/>
          <p:nvPr/>
        </p:nvSpPr>
        <p:spPr>
          <a:xfrm>
            <a:off x="914400" y="3447288"/>
            <a:ext cx="3087624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800" b="1" i="0">
                <a:solidFill>
                  <a:srgbClr val="1D1B26"/>
                </a:solidFill>
                <a:latin typeface="Calibri"/>
              </a:rPr>
              <a:t>[Metric]</a:t>
            </a:r>
          </a:p>
        </p:txBody>
      </p:sp>
      <p:sp>
        <p:nvSpPr>
          <p:cNvPr id="8" name="Metric detail"/>
          <p:cNvSpPr txBox="1"/>
          <p:nvPr/>
        </p:nvSpPr>
        <p:spPr>
          <a:xfrm>
            <a:off x="914400" y="3904487"/>
            <a:ext cx="3087624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500" b="0" i="0">
                <a:solidFill>
                  <a:srgbClr val="6B6872"/>
                </a:solidFill>
                <a:latin typeface="Calibri"/>
              </a:rPr>
              <a:t>[Period and source]</a:t>
            </a:r>
          </a:p>
        </p:txBody>
      </p:sp>
      <p:sp>
        <p:nvSpPr>
          <p:cNvPr id="9" name="Rectangle 8"/>
          <p:cNvSpPr/>
          <p:nvPr/>
        </p:nvSpPr>
        <p:spPr>
          <a:xfrm>
            <a:off x="4367784" y="2212848"/>
            <a:ext cx="64008" cy="237744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0" name="Metric value"/>
          <p:cNvSpPr txBox="1"/>
          <p:nvPr/>
        </p:nvSpPr>
        <p:spPr>
          <a:xfrm>
            <a:off x="4642104" y="2212848"/>
            <a:ext cx="3087624" cy="1188720"/>
          </a:xfrm>
          <a:prstGeom prst="rect">
            <a:avLst/>
          </a:prstGeom>
          <a:noFill/>
        </p:spPr>
        <p:txBody>
          <a:bodyPr wrap="square" lIns="45720" rIns="45720" tIns="18288" bIns="18288" anchor="b">
            <a:noAutofit/>
          </a:bodyPr>
          <a:lstStyle/>
          <a:p>
            <a:pPr algn="l">
              <a:lnSpc>
                <a:spcPct val="112000"/>
              </a:lnSpc>
            </a:pPr>
            <a:r>
              <a:rPr sz="5400" b="1" i="0">
                <a:solidFill>
                  <a:srgbClr val="1D1B26"/>
                </a:solidFill>
                <a:latin typeface="Calibri"/>
              </a:rPr>
              <a:t>[#]</a:t>
            </a:r>
          </a:p>
        </p:txBody>
      </p:sp>
      <p:sp>
        <p:nvSpPr>
          <p:cNvPr id="11" name="Metric label"/>
          <p:cNvSpPr txBox="1"/>
          <p:nvPr/>
        </p:nvSpPr>
        <p:spPr>
          <a:xfrm>
            <a:off x="4642104" y="3447288"/>
            <a:ext cx="3087624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800" b="1" i="0">
                <a:solidFill>
                  <a:srgbClr val="1D1B26"/>
                </a:solidFill>
                <a:latin typeface="Calibri"/>
              </a:rPr>
              <a:t>[Metric]</a:t>
            </a:r>
          </a:p>
        </p:txBody>
      </p:sp>
      <p:sp>
        <p:nvSpPr>
          <p:cNvPr id="12" name="Metric detail"/>
          <p:cNvSpPr txBox="1"/>
          <p:nvPr/>
        </p:nvSpPr>
        <p:spPr>
          <a:xfrm>
            <a:off x="4642104" y="3904487"/>
            <a:ext cx="3087624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500" b="0" i="0">
                <a:solidFill>
                  <a:srgbClr val="6B6872"/>
                </a:solidFill>
                <a:latin typeface="Calibri"/>
              </a:rPr>
              <a:t>[Period and source]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95488" y="2212848"/>
            <a:ext cx="64008" cy="2377440"/>
          </a:xfrm>
          <a:prstGeom prst="rect">
            <a:avLst/>
          </a:prstGeom>
          <a:solidFill>
            <a:srgbClr val="F3A71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4" name="Metric value"/>
          <p:cNvSpPr txBox="1"/>
          <p:nvPr/>
        </p:nvSpPr>
        <p:spPr>
          <a:xfrm>
            <a:off x="8369808" y="2212848"/>
            <a:ext cx="3087624" cy="1188720"/>
          </a:xfrm>
          <a:prstGeom prst="rect">
            <a:avLst/>
          </a:prstGeom>
          <a:noFill/>
        </p:spPr>
        <p:txBody>
          <a:bodyPr wrap="square" lIns="45720" rIns="45720" tIns="18288" bIns="18288" anchor="b">
            <a:noAutofit/>
          </a:bodyPr>
          <a:lstStyle/>
          <a:p>
            <a:pPr algn="l">
              <a:lnSpc>
                <a:spcPct val="112000"/>
              </a:lnSpc>
            </a:pPr>
            <a:r>
              <a:rPr sz="5400" b="1" i="0">
                <a:solidFill>
                  <a:srgbClr val="1D1B26"/>
                </a:solidFill>
                <a:latin typeface="Calibri"/>
              </a:rPr>
              <a:t>[#]</a:t>
            </a:r>
          </a:p>
        </p:txBody>
      </p:sp>
      <p:sp>
        <p:nvSpPr>
          <p:cNvPr id="15" name="Metric label"/>
          <p:cNvSpPr txBox="1"/>
          <p:nvPr/>
        </p:nvSpPr>
        <p:spPr>
          <a:xfrm>
            <a:off x="8369808" y="3447288"/>
            <a:ext cx="3087624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800" b="1" i="0">
                <a:solidFill>
                  <a:srgbClr val="1D1B26"/>
                </a:solidFill>
                <a:latin typeface="Calibri"/>
              </a:rPr>
              <a:t>[Metric]</a:t>
            </a:r>
          </a:p>
        </p:txBody>
      </p:sp>
      <p:sp>
        <p:nvSpPr>
          <p:cNvPr id="16" name="Metric detail"/>
          <p:cNvSpPr txBox="1"/>
          <p:nvPr/>
        </p:nvSpPr>
        <p:spPr>
          <a:xfrm>
            <a:off x="8369808" y="3904487"/>
            <a:ext cx="3087624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500" b="0" i="0">
                <a:solidFill>
                  <a:srgbClr val="6B6872"/>
                </a:solidFill>
                <a:latin typeface="Calibri"/>
              </a:rPr>
              <a:t>[Period and source]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5257800"/>
            <a:ext cx="10908792" cy="822960"/>
          </a:xfrm>
          <a:prstGeom prst="rect">
            <a:avLst/>
          </a:prstGeom>
          <a:solidFill>
            <a:srgbClr val="F6F3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8" name="Takeaway"/>
          <p:cNvSpPr txBox="1"/>
          <p:nvPr/>
        </p:nvSpPr>
        <p:spPr>
          <a:xfrm>
            <a:off x="914400" y="5257800"/>
            <a:ext cx="10424160" cy="8229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l">
              <a:lnSpc>
                <a:spcPct val="112000"/>
              </a:lnSpc>
            </a:pPr>
            <a:r>
              <a:rPr sz="1900" b="0" i="0">
                <a:solidFill>
                  <a:srgbClr val="1D1B26"/>
                </a:solidFill>
                <a:latin typeface="Calibri"/>
              </a:rPr>
              <a:t>[The one thing these numbers prove]</a:t>
            </a:r>
          </a:p>
        </p:txBody>
      </p:sp>
      <p:sp>
        <p:nvSpPr>
          <p:cNvPr id="19" name="Footer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Free template by DeckDash · deckdash.sites.tab.bot</a:t>
            </a:r>
          </a:p>
        </p:txBody>
      </p:sp>
      <p:sp>
        <p:nvSpPr>
          <p:cNvPr id="20" name="Slide number"/>
          <p:cNvSpPr txBox="1"/>
          <p:nvPr/>
        </p:nvSpPr>
        <p:spPr>
          <a:xfrm>
            <a:off x="10607040" y="6400800"/>
            <a:ext cx="941832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r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E4572E"/>
                </a:solidFill>
                <a:latin typeface="Calibri"/>
              </a:rPr>
              <a:t>BUSINESS MODEL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60120"/>
            <a:ext cx="82296" cy="566928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itle"/>
          <p:cNvSpPr txBox="1"/>
          <p:nvPr/>
        </p:nvSpPr>
        <p:spPr>
          <a:xfrm>
            <a:off x="868680" y="886968"/>
            <a:ext cx="1069848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l">
              <a:lnSpc>
                <a:spcPct val="112000"/>
              </a:lnSpc>
            </a:pPr>
            <a:r>
              <a:rPr sz="3200" b="1" i="0">
                <a:solidFill>
                  <a:srgbClr val="1D1B26"/>
                </a:solidFill>
                <a:latin typeface="Calibri"/>
              </a:rPr>
              <a:t>[How you make money per customer or per order]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40080" y="2029968"/>
          <a:ext cx="7315200" cy="4096511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275320" y="2029968"/>
            <a:ext cx="3273552" cy="3913632"/>
          </a:xfrm>
          <a:prstGeom prst="rect">
            <a:avLst/>
          </a:prstGeom>
          <a:solidFill>
            <a:srgbClr val="F6F3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Takeaway label"/>
          <p:cNvSpPr txBox="1"/>
          <p:nvPr/>
        </p:nvSpPr>
        <p:spPr>
          <a:xfrm>
            <a:off x="8503920" y="2258568"/>
            <a:ext cx="283464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E4572E"/>
                </a:solidFill>
                <a:latin typeface="Calibri"/>
              </a:rPr>
              <a:t>UNIT ECONOMICS</a:t>
            </a:r>
          </a:p>
        </p:txBody>
      </p:sp>
      <p:sp>
        <p:nvSpPr>
          <p:cNvPr id="8" name="Takeaway"/>
          <p:cNvSpPr txBox="1"/>
          <p:nvPr/>
        </p:nvSpPr>
        <p:spPr>
          <a:xfrm>
            <a:off x="8503920" y="2715768"/>
            <a:ext cx="2834640" cy="2953511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900" b="0" i="0">
                <a:solidFill>
                  <a:srgbClr val="1D1B26"/>
                </a:solidFill>
                <a:latin typeface="Calibri"/>
              </a:rPr>
              <a:t>[Price, cost and margin per unit]</a:t>
            </a:r>
          </a:p>
        </p:txBody>
      </p:sp>
      <p:sp>
        <p:nvSpPr>
          <p:cNvPr id="9" name="Chart source"/>
          <p:cNvSpPr txBox="1"/>
          <p:nvPr/>
        </p:nvSpPr>
        <p:spPr>
          <a:xfrm>
            <a:off x="640080" y="6126480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[Example data: replace with your own numbers]</a:t>
            </a:r>
          </a:p>
        </p:txBody>
      </p:sp>
      <p:sp>
        <p:nvSpPr>
          <p:cNvPr id="10" name="Footer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Free template by DeckDash · deckdash.sites.tab.bot</a:t>
            </a:r>
          </a:p>
        </p:txBody>
      </p:sp>
      <p:sp>
        <p:nvSpPr>
          <p:cNvPr id="11" name="Slide number"/>
          <p:cNvSpPr txBox="1"/>
          <p:nvPr/>
        </p:nvSpPr>
        <p:spPr>
          <a:xfrm>
            <a:off x="10607040" y="6400800"/>
            <a:ext cx="941832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r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E4572E"/>
                </a:solidFill>
                <a:latin typeface="Calibri"/>
              </a:rPr>
              <a:t>MARKET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60120"/>
            <a:ext cx="82296" cy="566928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itle"/>
          <p:cNvSpPr txBox="1"/>
          <p:nvPr/>
        </p:nvSpPr>
        <p:spPr>
          <a:xfrm>
            <a:off x="868680" y="886968"/>
            <a:ext cx="1069848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l">
              <a:lnSpc>
                <a:spcPct val="112000"/>
              </a:lnSpc>
            </a:pPr>
            <a:r>
              <a:rPr sz="3200" b="1" i="0">
                <a:solidFill>
                  <a:srgbClr val="1D1B26"/>
                </a:solidFill>
                <a:latin typeface="Calibri"/>
              </a:rPr>
              <a:t>[Market size, bottom-up]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212848"/>
            <a:ext cx="64008" cy="2377440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Metric value"/>
          <p:cNvSpPr txBox="1"/>
          <p:nvPr/>
        </p:nvSpPr>
        <p:spPr>
          <a:xfrm>
            <a:off x="914400" y="2212848"/>
            <a:ext cx="3087624" cy="1188720"/>
          </a:xfrm>
          <a:prstGeom prst="rect">
            <a:avLst/>
          </a:prstGeom>
          <a:noFill/>
        </p:spPr>
        <p:txBody>
          <a:bodyPr wrap="square" lIns="45720" rIns="45720" tIns="18288" bIns="18288" anchor="b">
            <a:noAutofit/>
          </a:bodyPr>
          <a:lstStyle/>
          <a:p>
            <a:pPr algn="l">
              <a:lnSpc>
                <a:spcPct val="112000"/>
              </a:lnSpc>
            </a:pPr>
            <a:r>
              <a:rPr sz="5400" b="1" i="0">
                <a:solidFill>
                  <a:srgbClr val="1D1B26"/>
                </a:solidFill>
                <a:latin typeface="Calibri"/>
              </a:rPr>
              <a:t>[#]</a:t>
            </a:r>
          </a:p>
        </p:txBody>
      </p:sp>
      <p:sp>
        <p:nvSpPr>
          <p:cNvPr id="7" name="Metric label"/>
          <p:cNvSpPr txBox="1"/>
          <p:nvPr/>
        </p:nvSpPr>
        <p:spPr>
          <a:xfrm>
            <a:off x="914400" y="3447288"/>
            <a:ext cx="3087624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800" b="1" i="0">
                <a:solidFill>
                  <a:srgbClr val="1D1B26"/>
                </a:solidFill>
                <a:latin typeface="Calibri"/>
              </a:rPr>
              <a:t>[Customers]</a:t>
            </a:r>
          </a:p>
        </p:txBody>
      </p:sp>
      <p:sp>
        <p:nvSpPr>
          <p:cNvPr id="8" name="Metric detail"/>
          <p:cNvSpPr txBox="1"/>
          <p:nvPr/>
        </p:nvSpPr>
        <p:spPr>
          <a:xfrm>
            <a:off x="914400" y="3904487"/>
            <a:ext cx="3087624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500" b="0" i="0">
                <a:solidFill>
                  <a:srgbClr val="6B6872"/>
                </a:solidFill>
                <a:latin typeface="Calibri"/>
              </a:rPr>
              <a:t>[Source]</a:t>
            </a:r>
          </a:p>
        </p:txBody>
      </p:sp>
      <p:sp>
        <p:nvSpPr>
          <p:cNvPr id="9" name="Rectangle 8"/>
          <p:cNvSpPr/>
          <p:nvPr/>
        </p:nvSpPr>
        <p:spPr>
          <a:xfrm>
            <a:off x="4367784" y="2212848"/>
            <a:ext cx="64008" cy="237744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0" name="Metric value"/>
          <p:cNvSpPr txBox="1"/>
          <p:nvPr/>
        </p:nvSpPr>
        <p:spPr>
          <a:xfrm>
            <a:off x="4642104" y="2212848"/>
            <a:ext cx="3087624" cy="1188720"/>
          </a:xfrm>
          <a:prstGeom prst="rect">
            <a:avLst/>
          </a:prstGeom>
          <a:noFill/>
        </p:spPr>
        <p:txBody>
          <a:bodyPr wrap="square" lIns="45720" rIns="45720" tIns="18288" bIns="18288" anchor="b">
            <a:noAutofit/>
          </a:bodyPr>
          <a:lstStyle/>
          <a:p>
            <a:pPr algn="l">
              <a:lnSpc>
                <a:spcPct val="112000"/>
              </a:lnSpc>
            </a:pPr>
            <a:r>
              <a:rPr sz="5400" b="1" i="0">
                <a:solidFill>
                  <a:srgbClr val="1D1B26"/>
                </a:solidFill>
                <a:latin typeface="Calibri"/>
              </a:rPr>
              <a:t>[#]</a:t>
            </a:r>
          </a:p>
        </p:txBody>
      </p:sp>
      <p:sp>
        <p:nvSpPr>
          <p:cNvPr id="11" name="Metric label"/>
          <p:cNvSpPr txBox="1"/>
          <p:nvPr/>
        </p:nvSpPr>
        <p:spPr>
          <a:xfrm>
            <a:off x="4642104" y="3447288"/>
            <a:ext cx="3087624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800" b="1" i="0">
                <a:solidFill>
                  <a:srgbClr val="1D1B26"/>
                </a:solidFill>
                <a:latin typeface="Calibri"/>
              </a:rPr>
              <a:t>[× price]</a:t>
            </a:r>
          </a:p>
        </p:txBody>
      </p:sp>
      <p:sp>
        <p:nvSpPr>
          <p:cNvPr id="12" name="Metric detail"/>
          <p:cNvSpPr txBox="1"/>
          <p:nvPr/>
        </p:nvSpPr>
        <p:spPr>
          <a:xfrm>
            <a:off x="4642104" y="3904487"/>
            <a:ext cx="3087624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500" b="0" i="0">
                <a:solidFill>
                  <a:srgbClr val="6B6872"/>
                </a:solidFill>
                <a:latin typeface="Calibri"/>
              </a:rPr>
              <a:t>[Source]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95488" y="2212848"/>
            <a:ext cx="64008" cy="2377440"/>
          </a:xfrm>
          <a:prstGeom prst="rect">
            <a:avLst/>
          </a:prstGeom>
          <a:solidFill>
            <a:srgbClr val="F3A71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4" name="Metric value"/>
          <p:cNvSpPr txBox="1"/>
          <p:nvPr/>
        </p:nvSpPr>
        <p:spPr>
          <a:xfrm>
            <a:off x="8369808" y="2212848"/>
            <a:ext cx="3087624" cy="1188720"/>
          </a:xfrm>
          <a:prstGeom prst="rect">
            <a:avLst/>
          </a:prstGeom>
          <a:noFill/>
        </p:spPr>
        <p:txBody>
          <a:bodyPr wrap="square" lIns="45720" rIns="45720" tIns="18288" bIns="18288" anchor="b">
            <a:noAutofit/>
          </a:bodyPr>
          <a:lstStyle/>
          <a:p>
            <a:pPr algn="l">
              <a:lnSpc>
                <a:spcPct val="112000"/>
              </a:lnSpc>
            </a:pPr>
            <a:r>
              <a:rPr sz="5400" b="1" i="0">
                <a:solidFill>
                  <a:srgbClr val="1D1B26"/>
                </a:solidFill>
                <a:latin typeface="Calibri"/>
              </a:rPr>
              <a:t>[#]</a:t>
            </a:r>
          </a:p>
        </p:txBody>
      </p:sp>
      <p:sp>
        <p:nvSpPr>
          <p:cNvPr id="15" name="Metric label"/>
          <p:cNvSpPr txBox="1"/>
          <p:nvPr/>
        </p:nvSpPr>
        <p:spPr>
          <a:xfrm>
            <a:off x="8369808" y="3447288"/>
            <a:ext cx="3087624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800" b="1" i="0">
                <a:solidFill>
                  <a:srgbClr val="1D1B26"/>
                </a:solidFill>
                <a:latin typeface="Calibri"/>
              </a:rPr>
              <a:t>[= revenue pool]</a:t>
            </a:r>
          </a:p>
        </p:txBody>
      </p:sp>
      <p:sp>
        <p:nvSpPr>
          <p:cNvPr id="16" name="Metric detail"/>
          <p:cNvSpPr txBox="1"/>
          <p:nvPr/>
        </p:nvSpPr>
        <p:spPr>
          <a:xfrm>
            <a:off x="8369808" y="3904487"/>
            <a:ext cx="3087624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500" b="0" i="0">
                <a:solidFill>
                  <a:srgbClr val="6B6872"/>
                </a:solidFill>
                <a:latin typeface="Calibri"/>
              </a:rPr>
              <a:t>[Your maths]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5257800"/>
            <a:ext cx="10908792" cy="822960"/>
          </a:xfrm>
          <a:prstGeom prst="rect">
            <a:avLst/>
          </a:prstGeom>
          <a:solidFill>
            <a:srgbClr val="F6F3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8" name="Takeaway"/>
          <p:cNvSpPr txBox="1"/>
          <p:nvPr/>
        </p:nvSpPr>
        <p:spPr>
          <a:xfrm>
            <a:off x="914400" y="5257800"/>
            <a:ext cx="10424160" cy="8229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l">
              <a:lnSpc>
                <a:spcPct val="112000"/>
              </a:lnSpc>
            </a:pPr>
            <a:r>
              <a:rPr sz="1900" b="0" i="0">
                <a:solidFill>
                  <a:srgbClr val="1D1B26"/>
                </a:solidFill>
                <a:latin typeface="Calibri"/>
              </a:rPr>
              <a:t>[Where you start, and why there]</a:t>
            </a:r>
          </a:p>
        </p:txBody>
      </p:sp>
      <p:sp>
        <p:nvSpPr>
          <p:cNvPr id="19" name="Footer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Free template by DeckDash · deckdash.sites.tab.bot</a:t>
            </a:r>
          </a:p>
        </p:txBody>
      </p:sp>
      <p:sp>
        <p:nvSpPr>
          <p:cNvPr id="20" name="Slide number"/>
          <p:cNvSpPr txBox="1"/>
          <p:nvPr/>
        </p:nvSpPr>
        <p:spPr>
          <a:xfrm>
            <a:off x="10607040" y="6400800"/>
            <a:ext cx="941832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r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E4572E"/>
                </a:solidFill>
                <a:latin typeface="Calibri"/>
              </a:rPr>
              <a:t>COMPETITION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60120"/>
            <a:ext cx="82296" cy="566928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itle"/>
          <p:cNvSpPr txBox="1"/>
          <p:nvPr/>
        </p:nvSpPr>
        <p:spPr>
          <a:xfrm>
            <a:off x="868680" y="886968"/>
            <a:ext cx="1069848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l">
              <a:lnSpc>
                <a:spcPct val="112000"/>
              </a:lnSpc>
            </a:pPr>
            <a:r>
              <a:rPr sz="3200" b="1" i="0">
                <a:solidFill>
                  <a:srgbClr val="1D1B26"/>
                </a:solidFill>
                <a:latin typeface="Calibri"/>
              </a:rPr>
              <a:t>[Why you win against the alternatives]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029968"/>
          <a:ext cx="10908792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/>
                <a:gridCol w="2468880"/>
                <a:gridCol w="2468880"/>
                <a:gridCol w="2679192"/>
              </a:tblGrid>
              <a:tr h="731520">
                <a:tc>
                  <a:txBody>
                    <a:bodyPr wrap="square"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109728" marR="109728" anchor="ctr">
                    <a:solidFill>
                      <a:srgbClr val="1D1B2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Calibri"/>
                        </a:rPr>
                        <a:t>[Status quo]</a:t>
                      </a:r>
                    </a:p>
                  </a:txBody>
                  <a:tcPr marL="109728" marR="109728" anchor="ctr">
                    <a:solidFill>
                      <a:srgbClr val="1D1B2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Calibri"/>
                        </a:rPr>
                        <a:t>[Competitor]</a:t>
                      </a:r>
                    </a:p>
                  </a:txBody>
                  <a:tcPr marL="109728" marR="109728" anchor="ctr">
                    <a:solidFill>
                      <a:srgbClr val="1D1B2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Calibri"/>
                        </a:rPr>
                        <a:t>[You]</a:t>
                      </a:r>
                    </a:p>
                  </a:txBody>
                  <a:tcPr marL="109728" marR="109728" anchor="ctr">
                    <a:solidFill>
                      <a:srgbClr val="1D1B26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700" b="1">
                          <a:solidFill>
                            <a:srgbClr val="1D1B26"/>
                          </a:solidFill>
                          <a:latin typeface="Calibri"/>
                        </a:rPr>
                        <a:t>[What matters 1]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0">
                          <a:solidFill>
                            <a:srgbClr val="1D1B26"/>
                          </a:solidFill>
                          <a:latin typeface="Calibri"/>
                        </a:rPr>
                        <a:t>[ ]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0">
                          <a:solidFill>
                            <a:srgbClr val="1D1B26"/>
                          </a:solidFill>
                          <a:latin typeface="Calibri"/>
                        </a:rPr>
                        <a:t>[ ]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0">
                          <a:solidFill>
                            <a:srgbClr val="1D1B26"/>
                          </a:solidFill>
                          <a:latin typeface="Calibri"/>
                        </a:rPr>
                        <a:t>[ ]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700" b="1">
                          <a:solidFill>
                            <a:srgbClr val="1D1B26"/>
                          </a:solidFill>
                          <a:latin typeface="Calibri"/>
                        </a:rPr>
                        <a:t>[What matters 2]</a:t>
                      </a:r>
                    </a:p>
                  </a:txBody>
                  <a:tcPr marL="109728" marR="109728" anchor="ctr">
                    <a:solidFill>
                      <a:srgbClr val="F6F3EE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0">
                          <a:solidFill>
                            <a:srgbClr val="1D1B26"/>
                          </a:solidFill>
                          <a:latin typeface="Calibri"/>
                        </a:rPr>
                        <a:t>[ ]</a:t>
                      </a:r>
                    </a:p>
                  </a:txBody>
                  <a:tcPr marL="109728" marR="109728" anchor="ctr">
                    <a:solidFill>
                      <a:srgbClr val="F6F3EE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0">
                          <a:solidFill>
                            <a:srgbClr val="1D1B26"/>
                          </a:solidFill>
                          <a:latin typeface="Calibri"/>
                        </a:rPr>
                        <a:t>[ ]</a:t>
                      </a:r>
                    </a:p>
                  </a:txBody>
                  <a:tcPr marL="109728" marR="109728" anchor="ctr">
                    <a:solidFill>
                      <a:srgbClr val="F6F3EE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0">
                          <a:solidFill>
                            <a:srgbClr val="1D1B26"/>
                          </a:solidFill>
                          <a:latin typeface="Calibri"/>
                        </a:rPr>
                        <a:t>[ ]</a:t>
                      </a:r>
                    </a:p>
                  </a:txBody>
                  <a:tcPr marL="109728" marR="109728" anchor="ctr">
                    <a:solidFill>
                      <a:srgbClr val="F6F3EE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700" b="1">
                          <a:solidFill>
                            <a:srgbClr val="1D1B26"/>
                          </a:solidFill>
                          <a:latin typeface="Calibri"/>
                        </a:rPr>
                        <a:t>[What matters 3]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0">
                          <a:solidFill>
                            <a:srgbClr val="1D1B26"/>
                          </a:solidFill>
                          <a:latin typeface="Calibri"/>
                        </a:rPr>
                        <a:t>[ ]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0">
                          <a:solidFill>
                            <a:srgbClr val="1D1B26"/>
                          </a:solidFill>
                          <a:latin typeface="Calibri"/>
                        </a:rPr>
                        <a:t>[ ]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0">
                          <a:solidFill>
                            <a:srgbClr val="1D1B26"/>
                          </a:solidFill>
                          <a:latin typeface="Calibri"/>
                        </a:rPr>
                        <a:t>[ ]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Footer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Free template by DeckDash · deckdash.sites.tab.bot</a:t>
            </a:r>
          </a:p>
        </p:txBody>
      </p:sp>
      <p:sp>
        <p:nvSpPr>
          <p:cNvPr id="7" name="Slide number"/>
          <p:cNvSpPr txBox="1"/>
          <p:nvPr/>
        </p:nvSpPr>
        <p:spPr>
          <a:xfrm>
            <a:off x="10607040" y="6400800"/>
            <a:ext cx="941832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r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E4572E"/>
                </a:solidFill>
                <a:latin typeface="Calibri"/>
              </a:rPr>
              <a:t>TEAM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60120"/>
            <a:ext cx="82296" cy="566928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itle"/>
          <p:cNvSpPr txBox="1"/>
          <p:nvPr/>
        </p:nvSpPr>
        <p:spPr>
          <a:xfrm>
            <a:off x="868680" y="886968"/>
            <a:ext cx="1069848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l">
              <a:lnSpc>
                <a:spcPct val="112000"/>
              </a:lnSpc>
            </a:pPr>
            <a:r>
              <a:rPr sz="3200" b="1" i="0">
                <a:solidFill>
                  <a:srgbClr val="1D1B26"/>
                </a:solidFill>
                <a:latin typeface="Calibri"/>
              </a:rPr>
              <a:t>[Why this team wins]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691079"/>
            <a:ext cx="3453384" cy="2377440"/>
          </a:xfrm>
          <a:prstGeom prst="rect">
            <a:avLst/>
          </a:prstGeom>
          <a:solidFill>
            <a:srgbClr val="F6F3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2691079"/>
            <a:ext cx="3453384" cy="73152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Card heading"/>
          <p:cNvSpPr txBox="1"/>
          <p:nvPr/>
        </p:nvSpPr>
        <p:spPr>
          <a:xfrm>
            <a:off x="914400" y="3011119"/>
            <a:ext cx="2904744" cy="431038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200" b="1" i="0">
                <a:solidFill>
                  <a:srgbClr val="1D1B26"/>
                </a:solidFill>
                <a:latin typeface="Calibri"/>
              </a:rPr>
              <a:t>[Name · role]</a:t>
            </a:r>
          </a:p>
        </p:txBody>
      </p:sp>
      <p:sp>
        <p:nvSpPr>
          <p:cNvPr id="8" name="Card text"/>
          <p:cNvSpPr txBox="1"/>
          <p:nvPr/>
        </p:nvSpPr>
        <p:spPr>
          <a:xfrm>
            <a:off x="914400" y="3551885"/>
            <a:ext cx="2904744" cy="1288034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700" b="0" i="0">
                <a:solidFill>
                  <a:srgbClr val="6B6872"/>
                </a:solidFill>
                <a:latin typeface="Calibri"/>
              </a:rPr>
              <a:t>[The one relevant thing they've done]</a:t>
            </a:r>
          </a:p>
        </p:txBody>
      </p:sp>
      <p:sp>
        <p:nvSpPr>
          <p:cNvPr id="9" name="Rectangle 8"/>
          <p:cNvSpPr/>
          <p:nvPr/>
        </p:nvSpPr>
        <p:spPr>
          <a:xfrm>
            <a:off x="4367784" y="2691079"/>
            <a:ext cx="3453384" cy="2377440"/>
          </a:xfrm>
          <a:prstGeom prst="rect">
            <a:avLst/>
          </a:prstGeom>
          <a:solidFill>
            <a:srgbClr val="F6F3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4367784" y="2691079"/>
            <a:ext cx="3453384" cy="73152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1" name="Card heading"/>
          <p:cNvSpPr txBox="1"/>
          <p:nvPr/>
        </p:nvSpPr>
        <p:spPr>
          <a:xfrm>
            <a:off x="4642104" y="3011119"/>
            <a:ext cx="2904744" cy="431038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200" b="1" i="0">
                <a:solidFill>
                  <a:srgbClr val="1D1B26"/>
                </a:solidFill>
                <a:latin typeface="Calibri"/>
              </a:rPr>
              <a:t>[Name · role]</a:t>
            </a:r>
          </a:p>
        </p:txBody>
      </p:sp>
      <p:sp>
        <p:nvSpPr>
          <p:cNvPr id="12" name="Card text"/>
          <p:cNvSpPr txBox="1"/>
          <p:nvPr/>
        </p:nvSpPr>
        <p:spPr>
          <a:xfrm>
            <a:off x="4642104" y="3551885"/>
            <a:ext cx="2904744" cy="1288034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700" b="0" i="0">
                <a:solidFill>
                  <a:srgbClr val="6B6872"/>
                </a:solidFill>
                <a:latin typeface="Calibri"/>
              </a:rPr>
              <a:t>[The one relevant thing they've done]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95488" y="2691079"/>
            <a:ext cx="3453384" cy="2377440"/>
          </a:xfrm>
          <a:prstGeom prst="rect">
            <a:avLst/>
          </a:prstGeom>
          <a:solidFill>
            <a:srgbClr val="F6F3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8095488" y="2691079"/>
            <a:ext cx="3453384" cy="73152"/>
          </a:xfrm>
          <a:prstGeom prst="rect">
            <a:avLst/>
          </a:prstGeom>
          <a:solidFill>
            <a:srgbClr val="F3A71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5" name="Card heading"/>
          <p:cNvSpPr txBox="1"/>
          <p:nvPr/>
        </p:nvSpPr>
        <p:spPr>
          <a:xfrm>
            <a:off x="8369808" y="3011119"/>
            <a:ext cx="2904744" cy="431038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200" b="1" i="0">
                <a:solidFill>
                  <a:srgbClr val="1D1B26"/>
                </a:solidFill>
                <a:latin typeface="Calibri"/>
              </a:rPr>
              <a:t>[Name · role]</a:t>
            </a:r>
          </a:p>
        </p:txBody>
      </p:sp>
      <p:sp>
        <p:nvSpPr>
          <p:cNvPr id="16" name="Card text"/>
          <p:cNvSpPr txBox="1"/>
          <p:nvPr/>
        </p:nvSpPr>
        <p:spPr>
          <a:xfrm>
            <a:off x="8369808" y="3551885"/>
            <a:ext cx="2904744" cy="1288034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700" b="0" i="0">
                <a:solidFill>
                  <a:srgbClr val="6B6872"/>
                </a:solidFill>
                <a:latin typeface="Calibri"/>
              </a:rPr>
              <a:t>[The one relevant thing they've done]</a:t>
            </a:r>
          </a:p>
        </p:txBody>
      </p:sp>
      <p:sp>
        <p:nvSpPr>
          <p:cNvPr id="17" name="Footer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Free template by DeckDash · deckdash.sites.tab.bot</a:t>
            </a:r>
          </a:p>
        </p:txBody>
      </p:sp>
      <p:sp>
        <p:nvSpPr>
          <p:cNvPr id="18" name="Slide number"/>
          <p:cNvSpPr txBox="1"/>
          <p:nvPr/>
        </p:nvSpPr>
        <p:spPr>
          <a:xfrm>
            <a:off x="10607040" y="6400800"/>
            <a:ext cx="941832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r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E4572E"/>
                </a:solidFill>
                <a:latin typeface="Calibri"/>
              </a:rPr>
              <a:t>THE ASK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60120"/>
            <a:ext cx="82296" cy="566928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itle"/>
          <p:cNvSpPr txBox="1"/>
          <p:nvPr/>
        </p:nvSpPr>
        <p:spPr>
          <a:xfrm>
            <a:off x="868680" y="886968"/>
            <a:ext cx="1069848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l">
              <a:lnSpc>
                <a:spcPct val="112000"/>
              </a:lnSpc>
            </a:pPr>
            <a:r>
              <a:rPr sz="3200" b="1" i="0">
                <a:solidFill>
                  <a:srgbClr val="1D1B26"/>
                </a:solidFill>
                <a:latin typeface="Calibri"/>
              </a:rPr>
              <a:t>[Amount] for [months] of runway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40080" y="2029968"/>
          <a:ext cx="7315200" cy="4096511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275320" y="2029968"/>
            <a:ext cx="3273552" cy="3913632"/>
          </a:xfrm>
          <a:prstGeom prst="rect">
            <a:avLst/>
          </a:prstGeom>
          <a:solidFill>
            <a:srgbClr val="F6F3E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Legend label"/>
          <p:cNvSpPr txBox="1"/>
          <p:nvPr/>
        </p:nvSpPr>
        <p:spPr>
          <a:xfrm>
            <a:off x="8503920" y="2258568"/>
            <a:ext cx="283464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E4572E"/>
                </a:solidFill>
                <a:latin typeface="Calibri"/>
              </a:rPr>
              <a:t>USE OF FUNDS</a:t>
            </a:r>
          </a:p>
        </p:txBody>
      </p:sp>
      <p:sp>
        <p:nvSpPr>
          <p:cNvPr id="8" name="Rectangle 7"/>
          <p:cNvSpPr/>
          <p:nvPr/>
        </p:nvSpPr>
        <p:spPr>
          <a:xfrm>
            <a:off x="8503920" y="2834640"/>
            <a:ext cx="237744" cy="237744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9" name="Legend item"/>
          <p:cNvSpPr txBox="1"/>
          <p:nvPr/>
        </p:nvSpPr>
        <p:spPr>
          <a:xfrm>
            <a:off x="8869680" y="2761488"/>
            <a:ext cx="2560320" cy="384048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800" b="1" i="0">
                <a:solidFill>
                  <a:srgbClr val="1D1B26"/>
                </a:solidFill>
                <a:latin typeface="Calibri"/>
              </a:rPr>
              <a:t>[Use 1]</a:t>
            </a:r>
          </a:p>
        </p:txBody>
      </p:sp>
      <p:sp>
        <p:nvSpPr>
          <p:cNvPr id="10" name="Legend detail"/>
          <p:cNvSpPr txBox="1"/>
          <p:nvPr/>
        </p:nvSpPr>
        <p:spPr>
          <a:xfrm>
            <a:off x="8869680" y="3127248"/>
            <a:ext cx="2560320" cy="384048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600" b="0" i="0">
                <a:solidFill>
                  <a:srgbClr val="6B6872"/>
                </a:solidFill>
                <a:latin typeface="Calibri"/>
              </a:rPr>
              <a:t>[%] · [$]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503920" y="3595878"/>
            <a:ext cx="237744" cy="237744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2" name="Legend item"/>
          <p:cNvSpPr txBox="1"/>
          <p:nvPr/>
        </p:nvSpPr>
        <p:spPr>
          <a:xfrm>
            <a:off x="8869680" y="3522726"/>
            <a:ext cx="2560320" cy="384048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800" b="1" i="0">
                <a:solidFill>
                  <a:srgbClr val="1D1B26"/>
                </a:solidFill>
                <a:latin typeface="Calibri"/>
              </a:rPr>
              <a:t>[Use 2]</a:t>
            </a:r>
          </a:p>
        </p:txBody>
      </p:sp>
      <p:sp>
        <p:nvSpPr>
          <p:cNvPr id="13" name="Legend detail"/>
          <p:cNvSpPr txBox="1"/>
          <p:nvPr/>
        </p:nvSpPr>
        <p:spPr>
          <a:xfrm>
            <a:off x="8869680" y="3888486"/>
            <a:ext cx="2560320" cy="384048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600" b="0" i="0">
                <a:solidFill>
                  <a:srgbClr val="6B6872"/>
                </a:solidFill>
                <a:latin typeface="Calibri"/>
              </a:rPr>
              <a:t>[%] · [$]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503920" y="4357116"/>
            <a:ext cx="237744" cy="237744"/>
          </a:xfrm>
          <a:prstGeom prst="rect">
            <a:avLst/>
          </a:prstGeom>
          <a:solidFill>
            <a:srgbClr val="F3A71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5" name="Legend item"/>
          <p:cNvSpPr txBox="1"/>
          <p:nvPr/>
        </p:nvSpPr>
        <p:spPr>
          <a:xfrm>
            <a:off x="8869680" y="4283964"/>
            <a:ext cx="2560320" cy="384048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800" b="1" i="0">
                <a:solidFill>
                  <a:srgbClr val="1D1B26"/>
                </a:solidFill>
                <a:latin typeface="Calibri"/>
              </a:rPr>
              <a:t>[Use 3]</a:t>
            </a:r>
          </a:p>
        </p:txBody>
      </p:sp>
      <p:sp>
        <p:nvSpPr>
          <p:cNvPr id="16" name="Legend detail"/>
          <p:cNvSpPr txBox="1"/>
          <p:nvPr/>
        </p:nvSpPr>
        <p:spPr>
          <a:xfrm>
            <a:off x="8869680" y="4649724"/>
            <a:ext cx="2560320" cy="384048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600" b="0" i="0">
                <a:solidFill>
                  <a:srgbClr val="6B6872"/>
                </a:solidFill>
                <a:latin typeface="Calibri"/>
              </a:rPr>
              <a:t>[%] · [$]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503920" y="5118353"/>
            <a:ext cx="237744" cy="237744"/>
          </a:xfrm>
          <a:prstGeom prst="rect">
            <a:avLst/>
          </a:prstGeom>
          <a:solidFill>
            <a:srgbClr val="6B687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8" name="Legend item"/>
          <p:cNvSpPr txBox="1"/>
          <p:nvPr/>
        </p:nvSpPr>
        <p:spPr>
          <a:xfrm>
            <a:off x="8869680" y="5045201"/>
            <a:ext cx="2560320" cy="384048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800" b="1" i="0">
                <a:solidFill>
                  <a:srgbClr val="1D1B26"/>
                </a:solidFill>
                <a:latin typeface="Calibri"/>
              </a:rPr>
              <a:t>[Use 4]</a:t>
            </a:r>
          </a:p>
        </p:txBody>
      </p:sp>
      <p:sp>
        <p:nvSpPr>
          <p:cNvPr id="19" name="Legend detail"/>
          <p:cNvSpPr txBox="1"/>
          <p:nvPr/>
        </p:nvSpPr>
        <p:spPr>
          <a:xfrm>
            <a:off x="8869680" y="5410962"/>
            <a:ext cx="2560320" cy="384048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600" b="0" i="0">
                <a:solidFill>
                  <a:srgbClr val="6B6872"/>
                </a:solidFill>
                <a:latin typeface="Calibri"/>
              </a:rPr>
              <a:t>[%] · [$]</a:t>
            </a:r>
          </a:p>
        </p:txBody>
      </p:sp>
      <p:sp>
        <p:nvSpPr>
          <p:cNvPr id="20" name="Footer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Free template by DeckDash · deckdash.sites.tab.bot</a:t>
            </a:r>
          </a:p>
        </p:txBody>
      </p:sp>
      <p:sp>
        <p:nvSpPr>
          <p:cNvPr id="21" name="Slide number"/>
          <p:cNvSpPr txBox="1"/>
          <p:nvPr/>
        </p:nvSpPr>
        <p:spPr>
          <a:xfrm>
            <a:off x="10607040" y="6400800"/>
            <a:ext cx="941832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r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E4572E"/>
                </a:solidFill>
                <a:latin typeface="Calibri"/>
              </a:rPr>
              <a:t>MILESTONES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60120"/>
            <a:ext cx="82296" cy="566928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itle"/>
          <p:cNvSpPr txBox="1"/>
          <p:nvPr/>
        </p:nvSpPr>
        <p:spPr>
          <a:xfrm>
            <a:off x="868680" y="886968"/>
            <a:ext cx="1069848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noAutofit/>
          </a:bodyPr>
          <a:lstStyle/>
          <a:p>
            <a:pPr algn="l">
              <a:lnSpc>
                <a:spcPct val="112000"/>
              </a:lnSpc>
            </a:pPr>
            <a:r>
              <a:rPr sz="3200" b="1" i="0">
                <a:solidFill>
                  <a:srgbClr val="1D1B26"/>
                </a:solidFill>
                <a:latin typeface="Calibri"/>
              </a:rPr>
              <a:t>[What this round gets you]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3858768"/>
            <a:ext cx="10908792" cy="45720"/>
          </a:xfrm>
          <a:prstGeom prst="rect">
            <a:avLst/>
          </a:prstGeom>
          <a:solidFill>
            <a:srgbClr val="1D1B26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Oval 5"/>
          <p:cNvSpPr/>
          <p:nvPr/>
        </p:nvSpPr>
        <p:spPr>
          <a:xfrm>
            <a:off x="749808" y="3739896"/>
            <a:ext cx="283464" cy="283464"/>
          </a:xfrm>
          <a:prstGeom prst="ellipse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When"/>
          <p:cNvSpPr txBox="1"/>
          <p:nvPr/>
        </p:nvSpPr>
        <p:spPr>
          <a:xfrm>
            <a:off x="685800" y="2578608"/>
            <a:ext cx="2590038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000" b="1" i="0">
                <a:solidFill>
                  <a:srgbClr val="E4572E"/>
                </a:solidFill>
                <a:latin typeface="Calibri"/>
              </a:rPr>
              <a:t>[Date]</a:t>
            </a:r>
          </a:p>
        </p:txBody>
      </p:sp>
      <p:sp>
        <p:nvSpPr>
          <p:cNvPr id="8" name="Milestone"/>
          <p:cNvSpPr txBox="1"/>
          <p:nvPr/>
        </p:nvSpPr>
        <p:spPr>
          <a:xfrm>
            <a:off x="685800" y="2990088"/>
            <a:ext cx="2590038" cy="685800"/>
          </a:xfrm>
          <a:prstGeom prst="rect">
            <a:avLst/>
          </a:prstGeom>
          <a:noFill/>
        </p:spPr>
        <p:txBody>
          <a:bodyPr wrap="square" lIns="45720" rIns="45720" tIns="18288" bIns="18288" anchor="b">
            <a:noAutofit/>
          </a:bodyPr>
          <a:lstStyle/>
          <a:p>
            <a:pPr algn="l">
              <a:lnSpc>
                <a:spcPct val="112000"/>
              </a:lnSpc>
            </a:pPr>
            <a:r>
              <a:rPr sz="1800" b="1" i="0">
                <a:solidFill>
                  <a:srgbClr val="1D1B26"/>
                </a:solidFill>
                <a:latin typeface="Calibri"/>
              </a:rPr>
              <a:t>[Done so far]</a:t>
            </a:r>
          </a:p>
        </p:txBody>
      </p:sp>
      <p:sp>
        <p:nvSpPr>
          <p:cNvPr id="9" name="Milestone text"/>
          <p:cNvSpPr txBox="1"/>
          <p:nvPr/>
        </p:nvSpPr>
        <p:spPr>
          <a:xfrm>
            <a:off x="685800" y="4178807"/>
            <a:ext cx="2590038" cy="1901952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500" b="0" i="0">
                <a:solidFill>
                  <a:srgbClr val="6B6872"/>
                </a:solidFill>
                <a:latin typeface="Calibri"/>
              </a:rPr>
              <a:t>[Proof]</a:t>
            </a:r>
          </a:p>
        </p:txBody>
      </p:sp>
      <p:sp>
        <p:nvSpPr>
          <p:cNvPr id="10" name="Oval 9"/>
          <p:cNvSpPr/>
          <p:nvPr/>
        </p:nvSpPr>
        <p:spPr>
          <a:xfrm>
            <a:off x="3477006" y="3739896"/>
            <a:ext cx="283464" cy="283464"/>
          </a:xfrm>
          <a:prstGeom prst="ellipse">
            <a:avLst/>
          </a:prstGeom>
          <a:solidFill>
            <a:srgbClr val="2E86A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1" name="When"/>
          <p:cNvSpPr txBox="1"/>
          <p:nvPr/>
        </p:nvSpPr>
        <p:spPr>
          <a:xfrm>
            <a:off x="3412998" y="2578608"/>
            <a:ext cx="2590038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000" b="1" i="0">
                <a:solidFill>
                  <a:srgbClr val="2E86AB"/>
                </a:solidFill>
                <a:latin typeface="Calibri"/>
              </a:rPr>
              <a:t>[Date]</a:t>
            </a:r>
          </a:p>
        </p:txBody>
      </p:sp>
      <p:sp>
        <p:nvSpPr>
          <p:cNvPr id="12" name="Milestone"/>
          <p:cNvSpPr txBox="1"/>
          <p:nvPr/>
        </p:nvSpPr>
        <p:spPr>
          <a:xfrm>
            <a:off x="3412998" y="2990088"/>
            <a:ext cx="2590038" cy="685800"/>
          </a:xfrm>
          <a:prstGeom prst="rect">
            <a:avLst/>
          </a:prstGeom>
          <a:noFill/>
        </p:spPr>
        <p:txBody>
          <a:bodyPr wrap="square" lIns="45720" rIns="45720" tIns="18288" bIns="18288" anchor="b">
            <a:noAutofit/>
          </a:bodyPr>
          <a:lstStyle/>
          <a:p>
            <a:pPr algn="l">
              <a:lnSpc>
                <a:spcPct val="112000"/>
              </a:lnSpc>
            </a:pPr>
            <a:r>
              <a:rPr sz="1800" b="1" i="0">
                <a:solidFill>
                  <a:srgbClr val="1D1B26"/>
                </a:solidFill>
                <a:latin typeface="Calibri"/>
              </a:rPr>
              <a:t>[Milestone]</a:t>
            </a:r>
          </a:p>
        </p:txBody>
      </p:sp>
      <p:sp>
        <p:nvSpPr>
          <p:cNvPr id="13" name="Milestone text"/>
          <p:cNvSpPr txBox="1"/>
          <p:nvPr/>
        </p:nvSpPr>
        <p:spPr>
          <a:xfrm>
            <a:off x="3412998" y="4178807"/>
            <a:ext cx="2590038" cy="1901952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500" b="0" i="0">
                <a:solidFill>
                  <a:srgbClr val="6B6872"/>
                </a:solidFill>
                <a:latin typeface="Calibri"/>
              </a:rPr>
              <a:t>[Detail]</a:t>
            </a:r>
          </a:p>
        </p:txBody>
      </p:sp>
      <p:sp>
        <p:nvSpPr>
          <p:cNvPr id="14" name="Oval 13"/>
          <p:cNvSpPr/>
          <p:nvPr/>
        </p:nvSpPr>
        <p:spPr>
          <a:xfrm>
            <a:off x="6204204" y="3739896"/>
            <a:ext cx="283464" cy="283464"/>
          </a:xfrm>
          <a:prstGeom prst="ellipse">
            <a:avLst/>
          </a:prstGeom>
          <a:solidFill>
            <a:srgbClr val="2E86A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5" name="When"/>
          <p:cNvSpPr txBox="1"/>
          <p:nvPr/>
        </p:nvSpPr>
        <p:spPr>
          <a:xfrm>
            <a:off x="6140196" y="2578608"/>
            <a:ext cx="2590038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000" b="1" i="0">
                <a:solidFill>
                  <a:srgbClr val="2E86AB"/>
                </a:solidFill>
                <a:latin typeface="Calibri"/>
              </a:rPr>
              <a:t>[Date]</a:t>
            </a:r>
          </a:p>
        </p:txBody>
      </p:sp>
      <p:sp>
        <p:nvSpPr>
          <p:cNvPr id="16" name="Milestone"/>
          <p:cNvSpPr txBox="1"/>
          <p:nvPr/>
        </p:nvSpPr>
        <p:spPr>
          <a:xfrm>
            <a:off x="6140196" y="2990088"/>
            <a:ext cx="2590038" cy="685800"/>
          </a:xfrm>
          <a:prstGeom prst="rect">
            <a:avLst/>
          </a:prstGeom>
          <a:noFill/>
        </p:spPr>
        <p:txBody>
          <a:bodyPr wrap="square" lIns="45720" rIns="45720" tIns="18288" bIns="18288" anchor="b">
            <a:noAutofit/>
          </a:bodyPr>
          <a:lstStyle/>
          <a:p>
            <a:pPr algn="l">
              <a:lnSpc>
                <a:spcPct val="112000"/>
              </a:lnSpc>
            </a:pPr>
            <a:r>
              <a:rPr sz="1800" b="1" i="0">
                <a:solidFill>
                  <a:srgbClr val="1D1B26"/>
                </a:solidFill>
                <a:latin typeface="Calibri"/>
              </a:rPr>
              <a:t>[Milestone]</a:t>
            </a:r>
          </a:p>
        </p:txBody>
      </p:sp>
      <p:sp>
        <p:nvSpPr>
          <p:cNvPr id="17" name="Milestone text"/>
          <p:cNvSpPr txBox="1"/>
          <p:nvPr/>
        </p:nvSpPr>
        <p:spPr>
          <a:xfrm>
            <a:off x="6140196" y="4178807"/>
            <a:ext cx="2590038" cy="1901952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500" b="0" i="0">
                <a:solidFill>
                  <a:srgbClr val="6B6872"/>
                </a:solidFill>
                <a:latin typeface="Calibri"/>
              </a:rPr>
              <a:t>[Detail]</a:t>
            </a:r>
          </a:p>
        </p:txBody>
      </p:sp>
      <p:sp>
        <p:nvSpPr>
          <p:cNvPr id="18" name="Oval 17"/>
          <p:cNvSpPr/>
          <p:nvPr/>
        </p:nvSpPr>
        <p:spPr>
          <a:xfrm>
            <a:off x="8931401" y="3739896"/>
            <a:ext cx="283464" cy="283464"/>
          </a:xfrm>
          <a:prstGeom prst="ellipse">
            <a:avLst/>
          </a:prstGeom>
          <a:solidFill>
            <a:srgbClr val="2E86A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9" name="When"/>
          <p:cNvSpPr txBox="1"/>
          <p:nvPr/>
        </p:nvSpPr>
        <p:spPr>
          <a:xfrm>
            <a:off x="8867394" y="2578608"/>
            <a:ext cx="2590038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000" b="1" i="0">
                <a:solidFill>
                  <a:srgbClr val="2E86AB"/>
                </a:solidFill>
                <a:latin typeface="Calibri"/>
              </a:rPr>
              <a:t>[Date]</a:t>
            </a:r>
          </a:p>
        </p:txBody>
      </p:sp>
      <p:sp>
        <p:nvSpPr>
          <p:cNvPr id="20" name="Milestone"/>
          <p:cNvSpPr txBox="1"/>
          <p:nvPr/>
        </p:nvSpPr>
        <p:spPr>
          <a:xfrm>
            <a:off x="8867394" y="2990088"/>
            <a:ext cx="2590038" cy="685800"/>
          </a:xfrm>
          <a:prstGeom prst="rect">
            <a:avLst/>
          </a:prstGeom>
          <a:noFill/>
        </p:spPr>
        <p:txBody>
          <a:bodyPr wrap="square" lIns="45720" rIns="45720" tIns="18288" bIns="18288" anchor="b">
            <a:noAutofit/>
          </a:bodyPr>
          <a:lstStyle/>
          <a:p>
            <a:pPr algn="l">
              <a:lnSpc>
                <a:spcPct val="112000"/>
              </a:lnSpc>
            </a:pPr>
            <a:r>
              <a:rPr sz="1800" b="1" i="0">
                <a:solidFill>
                  <a:srgbClr val="1D1B26"/>
                </a:solidFill>
                <a:latin typeface="Calibri"/>
              </a:rPr>
              <a:t>[Milestone]</a:t>
            </a:r>
          </a:p>
        </p:txBody>
      </p:sp>
      <p:sp>
        <p:nvSpPr>
          <p:cNvPr id="21" name="Milestone text"/>
          <p:cNvSpPr txBox="1"/>
          <p:nvPr/>
        </p:nvSpPr>
        <p:spPr>
          <a:xfrm>
            <a:off x="8867394" y="4178807"/>
            <a:ext cx="2590038" cy="1901952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500" b="0" i="0">
                <a:solidFill>
                  <a:srgbClr val="6B6872"/>
                </a:solidFill>
                <a:latin typeface="Calibri"/>
              </a:rPr>
              <a:t>[Detail]</a:t>
            </a:r>
          </a:p>
        </p:txBody>
      </p:sp>
      <p:sp>
        <p:nvSpPr>
          <p:cNvPr id="22" name="Footer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Free template by DeckDash · deckdash.sites.tab.bot</a:t>
            </a:r>
          </a:p>
        </p:txBody>
      </p:sp>
      <p:sp>
        <p:nvSpPr>
          <p:cNvPr id="23" name="Slide number"/>
          <p:cNvSpPr txBox="1"/>
          <p:nvPr/>
        </p:nvSpPr>
        <p:spPr>
          <a:xfrm>
            <a:off x="10607040" y="6400800"/>
            <a:ext cx="941832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r">
              <a:lnSpc>
                <a:spcPct val="112000"/>
              </a:lnSpc>
            </a:pPr>
            <a:r>
              <a:rPr sz="1000" b="0" i="0">
                <a:solidFill>
                  <a:srgbClr val="6B6872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B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Title"/>
          <p:cNvSpPr txBox="1"/>
          <p:nvPr/>
        </p:nvSpPr>
        <p:spPr>
          <a:xfrm>
            <a:off x="1097280" y="1280160"/>
            <a:ext cx="9966960" cy="1371600"/>
          </a:xfrm>
          <a:prstGeom prst="rect">
            <a:avLst/>
          </a:prstGeom>
          <a:noFill/>
        </p:spPr>
        <p:txBody>
          <a:bodyPr wrap="square" lIns="45720" rIns="45720" tIns="18288" bIns="18288" anchor="b">
            <a:noAutofit/>
          </a:bodyPr>
          <a:lstStyle/>
          <a:p>
            <a:pPr algn="l">
              <a:lnSpc>
                <a:spcPct val="112000"/>
              </a:lnSpc>
            </a:pPr>
            <a:r>
              <a:rPr sz="4800" b="1" i="0">
                <a:solidFill>
                  <a:srgbClr val="FFFFFF"/>
                </a:solidFill>
                <a:latin typeface="Calibri"/>
              </a:rPr>
              <a:t>[One-sentence close]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7280" y="3127248"/>
            <a:ext cx="128016" cy="128016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Ask item"/>
          <p:cNvSpPr txBox="1"/>
          <p:nvPr/>
        </p:nvSpPr>
        <p:spPr>
          <a:xfrm>
            <a:off x="1417320" y="3017520"/>
            <a:ext cx="950976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200" b="0" i="0">
                <a:solidFill>
                  <a:srgbClr val="FFFFFF"/>
                </a:solidFill>
                <a:latin typeface="Calibri"/>
              </a:rPr>
              <a:t>[The ask]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7280" y="3694176"/>
            <a:ext cx="128016" cy="128016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Ask item"/>
          <p:cNvSpPr txBox="1"/>
          <p:nvPr/>
        </p:nvSpPr>
        <p:spPr>
          <a:xfrm>
            <a:off x="1417320" y="3584448"/>
            <a:ext cx="950976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200" b="0" i="0">
                <a:solidFill>
                  <a:srgbClr val="FFFFFF"/>
                </a:solidFill>
                <a:latin typeface="Calibri"/>
              </a:rPr>
              <a:t>[One proof point]</a:t>
            </a:r>
          </a:p>
        </p:txBody>
      </p:sp>
      <p:sp>
        <p:nvSpPr>
          <p:cNvPr id="8" name="Rectangle 7"/>
          <p:cNvSpPr/>
          <p:nvPr/>
        </p:nvSpPr>
        <p:spPr>
          <a:xfrm>
            <a:off x="1097280" y="4261104"/>
            <a:ext cx="128016" cy="128016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9" name="Ask item"/>
          <p:cNvSpPr txBox="1"/>
          <p:nvPr/>
        </p:nvSpPr>
        <p:spPr>
          <a:xfrm>
            <a:off x="1417320" y="4151376"/>
            <a:ext cx="950976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200" b="0" i="0">
                <a:solidFill>
                  <a:srgbClr val="FFFFFF"/>
                </a:solidFill>
                <a:latin typeface="Calibri"/>
              </a:rPr>
              <a:t>[The next step you want]</a:t>
            </a:r>
          </a:p>
        </p:txBody>
      </p:sp>
      <p:sp>
        <p:nvSpPr>
          <p:cNvPr id="10" name="Contact"/>
          <p:cNvSpPr txBox="1"/>
          <p:nvPr/>
        </p:nvSpPr>
        <p:spPr>
          <a:xfrm>
            <a:off x="1097280" y="5577840"/>
            <a:ext cx="996696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600" b="0" i="0">
                <a:solidFill>
                  <a:srgbClr val="FFFFFF"/>
                </a:solidFill>
                <a:latin typeface="Calibri"/>
              </a:rPr>
              <a:t>[email]  ·  [website]</a:t>
            </a:r>
          </a:p>
        </p:txBody>
      </p:sp>
      <p:sp>
        <p:nvSpPr>
          <p:cNvPr id="11" name="Footer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FFFFFF"/>
                </a:solidFill>
                <a:latin typeface="Calibri"/>
              </a:rPr>
              <a:t>Free template by DeckDash · deckdash.sites.tab.bot</a:t>
            </a:r>
          </a:p>
        </p:txBody>
      </p:sp>
      <p:sp>
        <p:nvSpPr>
          <p:cNvPr id="12" name="Slide number"/>
          <p:cNvSpPr txBox="1"/>
          <p:nvPr/>
        </p:nvSpPr>
        <p:spPr>
          <a:xfrm>
            <a:off x="10607040" y="6400800"/>
            <a:ext cx="941832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noAutofit/>
          </a:bodyPr>
          <a:lstStyle/>
          <a:p>
            <a:pPr algn="r">
              <a:lnSpc>
                <a:spcPct val="112000"/>
              </a:lnSpc>
            </a:pPr>
            <a:r>
              <a:rPr sz="1000" b="0" i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Seed Pitch Deck Template — DeckDash</dc:title>
  <dc:subject/>
  <dc:creator>DeckDash</dc:creator>
  <cp:keywords/>
  <dc:description/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